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19"/>
  </p:notesMasterIdLst>
  <p:sldIdLst>
    <p:sldId id="363" r:id="rId3"/>
    <p:sldId id="354" r:id="rId4"/>
    <p:sldId id="275" r:id="rId5"/>
    <p:sldId id="357" r:id="rId6"/>
    <p:sldId id="367" r:id="rId7"/>
    <p:sldId id="256" r:id="rId8"/>
    <p:sldId id="365" r:id="rId9"/>
    <p:sldId id="257" r:id="rId10"/>
    <p:sldId id="274" r:id="rId11"/>
    <p:sldId id="366" r:id="rId12"/>
    <p:sldId id="258" r:id="rId13"/>
    <p:sldId id="268" r:id="rId14"/>
    <p:sldId id="278" r:id="rId15"/>
    <p:sldId id="276" r:id="rId16"/>
    <p:sldId id="277" r:id="rId17"/>
    <p:sldId id="346" r:id="rId18"/>
  </p:sldIdLst>
  <p:sldSz cx="12192000" cy="6858000"/>
  <p:notesSz cx="7010400" cy="9296400"/>
  <p:embeddedFontLst>
    <p:embeddedFont>
      <p:font typeface="Chonburi" panose="00000500000000000000" pitchFamily="2" charset="-34"/>
      <p:regular r:id="rId20"/>
    </p:embeddedFont>
    <p:embeddedFont>
      <p:font typeface="FC Ekaluck" panose="020B0604020202020204" charset="0"/>
      <p:regular r:id="rId21"/>
      <p:bold r:id="rId22"/>
      <p:italic r:id="rId23"/>
      <p:boldItalic r:id="rId24"/>
    </p:embeddedFont>
    <p:embeddedFont>
      <p:font typeface="FC Minimal" panose="020B0604020202020204" charset="-34"/>
      <p:regular r:id="rId25"/>
      <p:bold r:id="rId26"/>
      <p:italic r:id="rId27"/>
      <p:boldItalic r:id="rId28"/>
    </p:embeddedFont>
    <p:embeddedFont>
      <p:font typeface="High Tower Text" panose="02040502050506030303" pitchFamily="18" charset="0"/>
      <p:regular r:id="rId29"/>
      <p:italic r:id="rId30"/>
    </p:embeddedFont>
    <p:embeddedFont>
      <p:font typeface="JasmineUPC" panose="02020603050405020304" pitchFamily="18" charset="-34"/>
      <p:regular r:id="rId31"/>
      <p:bold r:id="rId32"/>
      <p:italic r:id="rId33"/>
      <p:boldItalic r:id="rId34"/>
    </p:embeddedFont>
    <p:embeddedFont>
      <p:font typeface="Prompt" panose="00000500000000000000" pitchFamily="2" charset="-34"/>
      <p:regular r:id="rId35"/>
      <p:bold r:id="rId36"/>
      <p:italic r:id="rId37"/>
      <p:boldItalic r:id="rId38"/>
    </p:embeddedFont>
    <p:embeddedFont>
      <p:font typeface="Prompt Bold" panose="00000800000000000000" charset="-34"/>
      <p:bold r:id="rId39"/>
    </p:embeddedFont>
    <p:embeddedFont>
      <p:font typeface="Prompt ExtraBold" panose="00000900000000000000" pitchFamily="2" charset="-34"/>
      <p:bold r:id="rId40"/>
      <p:boldItalic r:id="rId41"/>
    </p:embeddedFont>
    <p:embeddedFont>
      <p:font typeface="Prompt Light" panose="00000400000000000000" pitchFamily="2" charset="-34"/>
      <p:regular r:id="rId42"/>
      <p:italic r:id="rId43"/>
    </p:embeddedFont>
    <p:embeddedFont>
      <p:font typeface="TH SarabunPSK" panose="020B0500040200020003" pitchFamily="34" charset="-34"/>
      <p:regular r:id="rId44"/>
      <p:bold r:id="rId45"/>
      <p:italic r:id="rId46"/>
      <p:boldItalic r:id="rId47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CDCD"/>
    <a:srgbClr val="4472C4"/>
    <a:srgbClr val="FFD961"/>
    <a:srgbClr val="FF99FF"/>
    <a:srgbClr val="CC66FF"/>
    <a:srgbClr val="9C9C9C"/>
    <a:srgbClr val="18F041"/>
    <a:srgbClr val="FF00FF"/>
    <a:srgbClr val="FF505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font" Target="fonts/font28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0.fntdata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3648;&#3623;&#3636;&#3619;&#3660;&#3585;&#3610;&#3640;&#3658;&#3585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3648;&#3623;&#3636;&#3619;&#3660;&#3585;&#3610;&#3640;&#3658;&#3585;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กลุ่มสาขาวิชาวิทยาศาสตร์และเทคโนโลยี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FC Minimal" panose="020B0500040200020003" pitchFamily="34" charset="-34"/>
                    <a:ea typeface="+mn-ea"/>
                    <a:cs typeface="FC Minimal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Sheet1!$B$1:$I$2</c:f>
              <c:multiLvlStrCache>
                <c:ptCount val="8"/>
                <c:lvl>
                  <c:pt idx="0">
                    <c:v>ภายใน</c:v>
                  </c:pt>
                  <c:pt idx="1">
                    <c:v>ภายนอก</c:v>
                  </c:pt>
                  <c:pt idx="2">
                    <c:v>ภายใน</c:v>
                  </c:pt>
                  <c:pt idx="3">
                    <c:v>ภายนอก</c:v>
                  </c:pt>
                  <c:pt idx="4">
                    <c:v>ภายใน</c:v>
                  </c:pt>
                  <c:pt idx="5">
                    <c:v>ภายนอก</c:v>
                  </c:pt>
                  <c:pt idx="6">
                    <c:v>ภายใน</c:v>
                  </c:pt>
                  <c:pt idx="7">
                    <c:v>ภายนอก</c:v>
                  </c:pt>
                </c:lvl>
                <c:lvl>
                  <c:pt idx="0">
                    <c:v>2563</c:v>
                  </c:pt>
                  <c:pt idx="2">
                    <c:v>2564</c:v>
                  </c:pt>
                  <c:pt idx="4">
                    <c:v>2565</c:v>
                  </c:pt>
                  <c:pt idx="6">
                    <c:v>2566</c:v>
                  </c:pt>
                </c:lvl>
              </c:multiLvlStrCache>
            </c:multiLvlStrRef>
          </c:cat>
          <c:val>
            <c:numRef>
              <c:f>Sheet1!$B$3:$I$3</c:f>
              <c:numCache>
                <c:formatCode>#,##0.00</c:formatCode>
                <c:ptCount val="8"/>
                <c:pt idx="0">
                  <c:v>5023827.5</c:v>
                </c:pt>
                <c:pt idx="1">
                  <c:v>8196415.6699999999</c:v>
                </c:pt>
                <c:pt idx="2">
                  <c:v>351500</c:v>
                </c:pt>
                <c:pt idx="3">
                  <c:v>17152099</c:v>
                </c:pt>
                <c:pt idx="4">
                  <c:v>607000</c:v>
                </c:pt>
                <c:pt idx="5">
                  <c:v>11074258.1</c:v>
                </c:pt>
                <c:pt idx="6">
                  <c:v>497500</c:v>
                </c:pt>
                <c:pt idx="7">
                  <c:v>16767130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BD-459E-8BBC-08F53859DC3D}"/>
            </c:ext>
          </c:extLst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กลุ่มสาขาวิชาวิทยาศาสตร์สุขภาพ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FC Minimal" panose="020B0500040200020003" pitchFamily="34" charset="-34"/>
                    <a:ea typeface="+mn-ea"/>
                    <a:cs typeface="FC Minimal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Sheet1!$B$1:$I$2</c:f>
              <c:multiLvlStrCache>
                <c:ptCount val="8"/>
                <c:lvl>
                  <c:pt idx="0">
                    <c:v>ภายใน</c:v>
                  </c:pt>
                  <c:pt idx="1">
                    <c:v>ภายนอก</c:v>
                  </c:pt>
                  <c:pt idx="2">
                    <c:v>ภายใน</c:v>
                  </c:pt>
                  <c:pt idx="3">
                    <c:v>ภายนอก</c:v>
                  </c:pt>
                  <c:pt idx="4">
                    <c:v>ภายใน</c:v>
                  </c:pt>
                  <c:pt idx="5">
                    <c:v>ภายนอก</c:v>
                  </c:pt>
                  <c:pt idx="6">
                    <c:v>ภายใน</c:v>
                  </c:pt>
                  <c:pt idx="7">
                    <c:v>ภายนอก</c:v>
                  </c:pt>
                </c:lvl>
                <c:lvl>
                  <c:pt idx="0">
                    <c:v>2563</c:v>
                  </c:pt>
                  <c:pt idx="2">
                    <c:v>2564</c:v>
                  </c:pt>
                  <c:pt idx="4">
                    <c:v>2565</c:v>
                  </c:pt>
                  <c:pt idx="6">
                    <c:v>2566</c:v>
                  </c:pt>
                </c:lvl>
              </c:multiLvlStrCache>
            </c:multiLvlStrRef>
          </c:cat>
          <c:val>
            <c:numRef>
              <c:f>Sheet1!$B$4:$I$4</c:f>
              <c:numCache>
                <c:formatCode>#,##0.00</c:formatCode>
                <c:ptCount val="8"/>
                <c:pt idx="0">
                  <c:v>181670</c:v>
                </c:pt>
                <c:pt idx="1">
                  <c:v>2000</c:v>
                </c:pt>
                <c:pt idx="2">
                  <c:v>6000</c:v>
                </c:pt>
                <c:pt idx="3">
                  <c:v>2420690</c:v>
                </c:pt>
                <c:pt idx="4">
                  <c:v>31500</c:v>
                </c:pt>
                <c:pt idx="5">
                  <c:v>669343.80000000005</c:v>
                </c:pt>
                <c:pt idx="6">
                  <c:v>130000</c:v>
                </c:pt>
                <c:pt idx="7">
                  <c:v>176990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BD-459E-8BBC-08F53859DC3D}"/>
            </c:ext>
          </c:extLst>
        </c:ser>
        <c:ser>
          <c:idx val="2"/>
          <c:order val="2"/>
          <c:tx>
            <c:strRef>
              <c:f>Sheet1!$A$5</c:f>
              <c:strCache>
                <c:ptCount val="1"/>
                <c:pt idx="0">
                  <c:v>กลุ่มสาขาวิชามนุษยศาสตร์และสังคมศาสตร์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5"/>
              <c:layout>
                <c:manualLayout>
                  <c:x val="-1.6161429463403891E-16"/>
                  <c:y val="0.101288968233546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9BD-459E-8BBC-08F53859DC3D}"/>
                </c:ext>
              </c:extLst>
            </c:dLbl>
            <c:dLbl>
              <c:idx val="7"/>
              <c:layout>
                <c:manualLayout>
                  <c:x val="0"/>
                  <c:y val="-1.33274958202034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9BD-459E-8BBC-08F53859DC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FC Minimal" panose="020B0500040200020003" pitchFamily="34" charset="-34"/>
                    <a:ea typeface="+mn-ea"/>
                    <a:cs typeface="FC Minimal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Sheet1!$B$1:$I$2</c:f>
              <c:multiLvlStrCache>
                <c:ptCount val="8"/>
                <c:lvl>
                  <c:pt idx="0">
                    <c:v>ภายใน</c:v>
                  </c:pt>
                  <c:pt idx="1">
                    <c:v>ภายนอก</c:v>
                  </c:pt>
                  <c:pt idx="2">
                    <c:v>ภายใน</c:v>
                  </c:pt>
                  <c:pt idx="3">
                    <c:v>ภายนอก</c:v>
                  </c:pt>
                  <c:pt idx="4">
                    <c:v>ภายใน</c:v>
                  </c:pt>
                  <c:pt idx="5">
                    <c:v>ภายนอก</c:v>
                  </c:pt>
                  <c:pt idx="6">
                    <c:v>ภายใน</c:v>
                  </c:pt>
                  <c:pt idx="7">
                    <c:v>ภายนอก</c:v>
                  </c:pt>
                </c:lvl>
                <c:lvl>
                  <c:pt idx="0">
                    <c:v>2563</c:v>
                  </c:pt>
                  <c:pt idx="2">
                    <c:v>2564</c:v>
                  </c:pt>
                  <c:pt idx="4">
                    <c:v>2565</c:v>
                  </c:pt>
                  <c:pt idx="6">
                    <c:v>2566</c:v>
                  </c:pt>
                </c:lvl>
              </c:multiLvlStrCache>
            </c:multiLvlStrRef>
          </c:cat>
          <c:val>
            <c:numRef>
              <c:f>Sheet1!$B$5:$I$5</c:f>
              <c:numCache>
                <c:formatCode>#,##0.00</c:formatCode>
                <c:ptCount val="8"/>
                <c:pt idx="0">
                  <c:v>6050750</c:v>
                </c:pt>
                <c:pt idx="1">
                  <c:v>8280452.1799999997</c:v>
                </c:pt>
                <c:pt idx="2">
                  <c:v>442500</c:v>
                </c:pt>
                <c:pt idx="3">
                  <c:v>22134016.050000001</c:v>
                </c:pt>
                <c:pt idx="4">
                  <c:v>241500</c:v>
                </c:pt>
                <c:pt idx="5">
                  <c:v>31966975.699999999</c:v>
                </c:pt>
                <c:pt idx="6">
                  <c:v>220000</c:v>
                </c:pt>
                <c:pt idx="7">
                  <c:v>21767211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BD-459E-8BBC-08F53859DC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968331344"/>
        <c:axId val="1966424736"/>
      </c:barChart>
      <c:catAx>
        <c:axId val="1968331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FC Minimal" panose="020B0500040200020003" pitchFamily="34" charset="-34"/>
                <a:ea typeface="+mn-ea"/>
                <a:cs typeface="FC Minimal" panose="020B0500040200020003" pitchFamily="34" charset="-34"/>
              </a:defRPr>
            </a:pPr>
            <a:endParaRPr lang="th-TH"/>
          </a:p>
        </c:txPr>
        <c:crossAx val="1966424736"/>
        <c:crossesAt val="0"/>
        <c:auto val="1"/>
        <c:lblAlgn val="ctr"/>
        <c:lblOffset val="100"/>
        <c:noMultiLvlLbl val="0"/>
      </c:catAx>
      <c:valAx>
        <c:axId val="1966424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FC Minimal" panose="020B0500040200020003" pitchFamily="34" charset="-34"/>
                <a:ea typeface="+mn-ea"/>
                <a:cs typeface="FC Minimal" panose="020B0500040200020003" pitchFamily="34" charset="-34"/>
              </a:defRPr>
            </a:pPr>
            <a:endParaRPr lang="th-TH"/>
          </a:p>
        </c:txPr>
        <c:crossAx val="1968331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FC Minimal" panose="020B0500040200020003" pitchFamily="34" charset="-34"/>
              <a:ea typeface="+mn-ea"/>
              <a:cs typeface="FC Minimal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FC Minimal" panose="020B0500040200020003" pitchFamily="34" charset="-34"/>
          <a:cs typeface="FC Minimal" panose="020B0500040200020003" pitchFamily="34" charset="-34"/>
        </a:defRPr>
      </a:pPr>
      <a:endParaRPr lang="th-T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1"/>
          <c:order val="0"/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4E3-4D6F-A94B-D295DE672E5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34E3-4D6F-A94B-D295DE672E5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4E3-4D6F-A94B-D295DE672E57}"/>
              </c:ext>
            </c:extLst>
          </c:dPt>
          <c:dLbls>
            <c:dLbl>
              <c:idx val="0"/>
              <c:layout>
                <c:manualLayout>
                  <c:x val="0"/>
                  <c:y val="0.265604249667994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4E3-4D6F-A94B-D295DE672E57}"/>
                </c:ext>
              </c:extLst>
            </c:dLbl>
            <c:dLbl>
              <c:idx val="1"/>
              <c:layout>
                <c:manualLayout>
                  <c:x val="-1.7706949977865664E-3"/>
                  <c:y val="0.545964290984211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E3-4D6F-A94B-D295DE672E57}"/>
                </c:ext>
              </c:extLst>
            </c:dLbl>
            <c:dLbl>
              <c:idx val="2"/>
              <c:layout>
                <c:manualLayout>
                  <c:x val="-3.5413899955732625E-3"/>
                  <c:y val="0.557768924302788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4E3-4D6F-A94B-D295DE672E57}"/>
                </c:ext>
              </c:extLst>
            </c:dLbl>
            <c:dLbl>
              <c:idx val="3"/>
              <c:layout>
                <c:manualLayout>
                  <c:x val="-3.5413899955733922E-3"/>
                  <c:y val="0.62269440755496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E3-4D6F-A94B-D295DE672E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rompt ExtraBold" panose="00000900000000000000" pitchFamily="2" charset="-34"/>
                    <a:ea typeface="+mn-ea"/>
                    <a:cs typeface="Prompt ExtraBold" panose="00000900000000000000" pitchFamily="2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Sheet1!$A$1:$A$4</c:f>
              <c:numCache>
                <c:formatCode>General</c:formatCode>
                <c:ptCount val="4"/>
                <c:pt idx="0">
                  <c:v>2563</c:v>
                </c:pt>
                <c:pt idx="1">
                  <c:v>2564</c:v>
                </c:pt>
                <c:pt idx="2">
                  <c:v>2565</c:v>
                </c:pt>
                <c:pt idx="3">
                  <c:v>2566</c:v>
                </c:pt>
              </c:numCache>
            </c:numRef>
          </c:cat>
          <c:val>
            <c:numRef>
              <c:f>Sheet1!$B$1:$B$4</c:f>
              <c:numCache>
                <c:formatCode>#,##0.00</c:formatCode>
                <c:ptCount val="4"/>
                <c:pt idx="0">
                  <c:v>16478867.85</c:v>
                </c:pt>
                <c:pt idx="1">
                  <c:v>41706805.049999997</c:v>
                </c:pt>
                <c:pt idx="2">
                  <c:v>43710577.600000001</c:v>
                </c:pt>
                <c:pt idx="3" formatCode="#,##0">
                  <c:v>41191751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E3-4D6F-A94B-D295DE672E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27612991"/>
        <c:axId val="730897791"/>
        <c:axId val="0"/>
      </c:bar3DChart>
      <c:catAx>
        <c:axId val="7276129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rompt ExtraBold" panose="00000900000000000000" pitchFamily="2" charset="-34"/>
                <a:ea typeface="+mn-ea"/>
                <a:cs typeface="Prompt ExtraBold" panose="00000900000000000000" pitchFamily="2" charset="-34"/>
              </a:defRPr>
            </a:pPr>
            <a:endParaRPr lang="th-TH"/>
          </a:p>
        </c:txPr>
        <c:crossAx val="730897791"/>
        <c:crosses val="autoZero"/>
        <c:auto val="1"/>
        <c:lblAlgn val="ctr"/>
        <c:lblOffset val="100"/>
        <c:noMultiLvlLbl val="0"/>
      </c:catAx>
      <c:valAx>
        <c:axId val="7308977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rompt ExtraBold" panose="00000900000000000000" pitchFamily="2" charset="-34"/>
                <a:ea typeface="+mn-ea"/>
                <a:cs typeface="Prompt ExtraBold" panose="00000900000000000000" pitchFamily="2" charset="-34"/>
              </a:defRPr>
            </a:pPr>
            <a:endParaRPr lang="th-TH"/>
          </a:p>
        </c:txPr>
        <c:crossAx val="7276129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Prompt ExtraBold" panose="00000900000000000000" pitchFamily="2" charset="-34"/>
          <a:cs typeface="Prompt ExtraBold" panose="00000900000000000000" pitchFamily="2" charset="-34"/>
        </a:defRPr>
      </a:pPr>
      <a:endParaRPr lang="th-T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image" Target="../media/image4.jpg"/><Relationship Id="rId4" Type="http://schemas.openxmlformats.org/officeDocument/2006/relationships/image" Target="../media/image7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image" Target="../media/image4.jpg"/><Relationship Id="rId4" Type="http://schemas.openxmlformats.org/officeDocument/2006/relationships/image" Target="../media/image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832252-3669-4BD5-8945-038C557928C1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A57A1748-C0F7-46CB-A1ED-BF76AB9B4802}">
      <dgm:prSet phldrT="[ข้อความ]" custT="1"/>
      <dgm:spPr/>
      <dgm:t>
        <a:bodyPr/>
        <a:lstStyle/>
        <a:p>
          <a:r>
            <a:rPr lang="th-TH" sz="3200" dirty="0">
              <a:latin typeface="Prompt Bold" panose="00000800000000000000" pitchFamily="2" charset="-34"/>
              <a:cs typeface="Prompt Bold" panose="00000800000000000000" pitchFamily="2" charset="-34"/>
            </a:rPr>
            <a:t>ยุทธศาสตร์ที่ 1</a:t>
          </a:r>
        </a:p>
      </dgm:t>
    </dgm:pt>
    <dgm:pt modelId="{328316E3-5FBE-4474-8292-DD5E9AD5B179}" type="parTrans" cxnId="{FC2F2AE5-85A0-44B9-B994-3210B52F7B19}">
      <dgm:prSet/>
      <dgm:spPr/>
      <dgm:t>
        <a:bodyPr/>
        <a:lstStyle/>
        <a:p>
          <a:endParaRPr lang="th-TH">
            <a:latin typeface="Prompt Bold" panose="00000800000000000000" pitchFamily="2" charset="-34"/>
            <a:cs typeface="Prompt Bold" panose="00000800000000000000" pitchFamily="2" charset="-34"/>
          </a:endParaRPr>
        </a:p>
      </dgm:t>
    </dgm:pt>
    <dgm:pt modelId="{B6F025E9-4A33-478A-9772-D04E5A104579}" type="sibTrans" cxnId="{FC2F2AE5-85A0-44B9-B994-3210B52F7B19}">
      <dgm:prSet/>
      <dgm:spPr/>
      <dgm:t>
        <a:bodyPr/>
        <a:lstStyle/>
        <a:p>
          <a:endParaRPr lang="th-TH">
            <a:latin typeface="Prompt Bold" panose="00000800000000000000" pitchFamily="2" charset="-34"/>
            <a:cs typeface="Prompt Bold" panose="00000800000000000000" pitchFamily="2" charset="-34"/>
          </a:endParaRPr>
        </a:p>
      </dgm:t>
    </dgm:pt>
    <dgm:pt modelId="{E799FEFF-2C29-403B-9CB4-B1811D5ED8CA}">
      <dgm:prSet phldrT="[ข้อความ]" custT="1"/>
      <dgm:spPr/>
      <dgm:t>
        <a:bodyPr/>
        <a:lstStyle/>
        <a:p>
          <a:r>
            <a:rPr lang="th-TH" sz="3200" dirty="0">
              <a:latin typeface="Prompt Bold" panose="00000800000000000000" pitchFamily="2" charset="-34"/>
              <a:cs typeface="Prompt Bold" panose="00000800000000000000" pitchFamily="2" charset="-34"/>
            </a:rPr>
            <a:t>ยุทธศาสตร์ที่ 3</a:t>
          </a:r>
        </a:p>
      </dgm:t>
    </dgm:pt>
    <dgm:pt modelId="{619DDCC3-F22D-4C6A-BA8B-6E3540CEB6C8}" type="parTrans" cxnId="{8808DEC0-403F-4A6D-909F-D1A5D9ECD716}">
      <dgm:prSet/>
      <dgm:spPr/>
      <dgm:t>
        <a:bodyPr/>
        <a:lstStyle/>
        <a:p>
          <a:endParaRPr lang="th-TH">
            <a:latin typeface="Prompt Bold" panose="00000800000000000000" pitchFamily="2" charset="-34"/>
            <a:cs typeface="Prompt Bold" panose="00000800000000000000" pitchFamily="2" charset="-34"/>
          </a:endParaRPr>
        </a:p>
      </dgm:t>
    </dgm:pt>
    <dgm:pt modelId="{A34BF529-2919-4467-B9D4-42EAF9548F5F}" type="sibTrans" cxnId="{8808DEC0-403F-4A6D-909F-D1A5D9ECD716}">
      <dgm:prSet/>
      <dgm:spPr/>
      <dgm:t>
        <a:bodyPr/>
        <a:lstStyle/>
        <a:p>
          <a:endParaRPr lang="th-TH">
            <a:latin typeface="Prompt Bold" panose="00000800000000000000" pitchFamily="2" charset="-34"/>
            <a:cs typeface="Prompt Bold" panose="00000800000000000000" pitchFamily="2" charset="-34"/>
          </a:endParaRPr>
        </a:p>
      </dgm:t>
    </dgm:pt>
    <dgm:pt modelId="{7BBCBDA5-8B46-47A6-9D14-F0AC7DB66B86}">
      <dgm:prSet phldrT="[ข้อความ]" custT="1"/>
      <dgm:spPr/>
      <dgm:t>
        <a:bodyPr/>
        <a:lstStyle/>
        <a:p>
          <a:r>
            <a:rPr lang="th-TH" sz="3200" dirty="0">
              <a:latin typeface="Prompt Bold" panose="00000800000000000000" pitchFamily="2" charset="-34"/>
              <a:cs typeface="Prompt Bold" panose="00000800000000000000" pitchFamily="2" charset="-34"/>
            </a:rPr>
            <a:t>ยุทธศาสตร์ที่ 4</a:t>
          </a:r>
        </a:p>
      </dgm:t>
    </dgm:pt>
    <dgm:pt modelId="{3D96E2E6-B427-4C12-8DA3-3DE263469F73}" type="parTrans" cxnId="{EA6196EA-AE23-4EBE-B25C-118154F00A63}">
      <dgm:prSet/>
      <dgm:spPr/>
      <dgm:t>
        <a:bodyPr/>
        <a:lstStyle/>
        <a:p>
          <a:endParaRPr lang="th-TH">
            <a:latin typeface="Prompt Bold" panose="00000800000000000000" pitchFamily="2" charset="-34"/>
            <a:cs typeface="Prompt Bold" panose="00000800000000000000" pitchFamily="2" charset="-34"/>
          </a:endParaRPr>
        </a:p>
      </dgm:t>
    </dgm:pt>
    <dgm:pt modelId="{8F7A00AD-7EBF-47FA-8554-4479BED1CC55}" type="sibTrans" cxnId="{EA6196EA-AE23-4EBE-B25C-118154F00A63}">
      <dgm:prSet/>
      <dgm:spPr/>
      <dgm:t>
        <a:bodyPr/>
        <a:lstStyle/>
        <a:p>
          <a:endParaRPr lang="th-TH">
            <a:latin typeface="Prompt Bold" panose="00000800000000000000" pitchFamily="2" charset="-34"/>
            <a:cs typeface="Prompt Bold" panose="00000800000000000000" pitchFamily="2" charset="-34"/>
          </a:endParaRPr>
        </a:p>
      </dgm:t>
    </dgm:pt>
    <dgm:pt modelId="{7540A59B-37B2-4AA4-99CC-D12AD980A411}">
      <dgm:prSet/>
      <dgm:spPr>
        <a:solidFill>
          <a:schemeClr val="accent6"/>
        </a:solidFill>
      </dgm:spPr>
      <dgm:t>
        <a:bodyPr/>
        <a:lstStyle/>
        <a:p>
          <a:pPr>
            <a:buNone/>
          </a:pPr>
          <a:r>
            <a:rPr lang="th-TH" dirty="0">
              <a:latin typeface="Prompt Bold" panose="00000800000000000000" pitchFamily="2" charset="-34"/>
              <a:cs typeface="Prompt Bold" panose="00000800000000000000" pitchFamily="2" charset="-34"/>
            </a:rPr>
            <a:t>การพัฒนาเศรษฐกิจไทยด้วยเศรษฐกิจสร้างคุณค่าและเศรษฐกิจสร้างสรรค์ ให้มีความสามารถในการแข่งขัน และพึ่งพาตนเองได้อย่างยั่งยืน พร้อมสู่อนาคต</a:t>
          </a:r>
        </a:p>
      </dgm:t>
    </dgm:pt>
    <dgm:pt modelId="{99B9E7A7-3C2F-4443-964C-E676B310C357}" type="parTrans" cxnId="{2C897CDD-9EA6-4984-B9BE-66109EC3B116}">
      <dgm:prSet/>
      <dgm:spPr/>
      <dgm:t>
        <a:bodyPr/>
        <a:lstStyle/>
        <a:p>
          <a:endParaRPr lang="th-TH">
            <a:latin typeface="Prompt Bold" panose="00000800000000000000" pitchFamily="2" charset="-34"/>
            <a:cs typeface="Prompt Bold" panose="00000800000000000000" pitchFamily="2" charset="-34"/>
          </a:endParaRPr>
        </a:p>
      </dgm:t>
    </dgm:pt>
    <dgm:pt modelId="{7A444152-F164-43C1-B848-7CFDFA21423D}" type="sibTrans" cxnId="{2C897CDD-9EA6-4984-B9BE-66109EC3B116}">
      <dgm:prSet/>
      <dgm:spPr/>
      <dgm:t>
        <a:bodyPr/>
        <a:lstStyle/>
        <a:p>
          <a:endParaRPr lang="th-TH">
            <a:latin typeface="Prompt Bold" panose="00000800000000000000" pitchFamily="2" charset="-34"/>
            <a:cs typeface="Prompt Bold" panose="00000800000000000000" pitchFamily="2" charset="-34"/>
          </a:endParaRPr>
        </a:p>
      </dgm:t>
    </dgm:pt>
    <dgm:pt modelId="{D238A7DA-78D9-4CD6-B0A5-689CC9571E7A}">
      <dgm:prSet custT="1"/>
      <dgm:spPr/>
      <dgm:t>
        <a:bodyPr/>
        <a:lstStyle/>
        <a:p>
          <a:r>
            <a:rPr lang="th-TH" sz="3200" dirty="0">
              <a:latin typeface="Prompt Bold" panose="00000800000000000000" pitchFamily="2" charset="-34"/>
              <a:cs typeface="Prompt Bold" panose="00000800000000000000" pitchFamily="2" charset="-34"/>
            </a:rPr>
            <a:t>ยุทธศาสตร์ที่ 2</a:t>
          </a:r>
        </a:p>
      </dgm:t>
    </dgm:pt>
    <dgm:pt modelId="{3378A6E2-3EBF-4DAF-891F-2EE05A2042D4}" type="parTrans" cxnId="{71DFE2B2-0C27-456E-A7A6-C38B5D4DB36B}">
      <dgm:prSet/>
      <dgm:spPr/>
      <dgm:t>
        <a:bodyPr/>
        <a:lstStyle/>
        <a:p>
          <a:endParaRPr lang="th-TH">
            <a:latin typeface="Prompt Bold" panose="00000800000000000000" pitchFamily="2" charset="-34"/>
            <a:cs typeface="Prompt Bold" panose="00000800000000000000" pitchFamily="2" charset="-34"/>
          </a:endParaRPr>
        </a:p>
      </dgm:t>
    </dgm:pt>
    <dgm:pt modelId="{87F20E17-A524-4F9A-844F-7DB5464860C9}" type="sibTrans" cxnId="{71DFE2B2-0C27-456E-A7A6-C38B5D4DB36B}">
      <dgm:prSet/>
      <dgm:spPr/>
      <dgm:t>
        <a:bodyPr/>
        <a:lstStyle/>
        <a:p>
          <a:endParaRPr lang="th-TH">
            <a:latin typeface="Prompt Bold" panose="00000800000000000000" pitchFamily="2" charset="-34"/>
            <a:cs typeface="Prompt Bold" panose="00000800000000000000" pitchFamily="2" charset="-34"/>
          </a:endParaRPr>
        </a:p>
      </dgm:t>
    </dgm:pt>
    <dgm:pt modelId="{7E3526D7-FBD5-4C24-AFC7-5F22FA79915F}">
      <dgm:prSet/>
      <dgm:spPr>
        <a:solidFill>
          <a:schemeClr val="accent5"/>
        </a:solidFill>
      </dgm:spPr>
      <dgm:t>
        <a:bodyPr/>
        <a:lstStyle/>
        <a:p>
          <a:pPr>
            <a:buNone/>
          </a:pPr>
          <a:r>
            <a:rPr lang="th-TH" dirty="0">
              <a:latin typeface="Prompt Bold" panose="00000800000000000000" pitchFamily="2" charset="-34"/>
              <a:cs typeface="Prompt Bold" panose="00000800000000000000" pitchFamily="2" charset="-34"/>
            </a:rPr>
            <a:t>การยกระดับสังคมและสิ่งแวดล้อม ให้มีการพัฒนาอย่างยั่งยืน สามารถแก้ไขปัญหา ท้าทายและปรับตัวได้ทันต่อพลวัตการเปลี่ยนแปลงของโลก</a:t>
          </a:r>
        </a:p>
      </dgm:t>
    </dgm:pt>
    <dgm:pt modelId="{AB9036FC-8BE8-485B-9278-B9D4392C396A}" type="parTrans" cxnId="{7810CE54-DFD9-4DCD-B3E5-8F948CFC9056}">
      <dgm:prSet/>
      <dgm:spPr/>
      <dgm:t>
        <a:bodyPr/>
        <a:lstStyle/>
        <a:p>
          <a:endParaRPr lang="th-TH">
            <a:latin typeface="Prompt Bold" panose="00000800000000000000" pitchFamily="2" charset="-34"/>
            <a:cs typeface="Prompt Bold" panose="00000800000000000000" pitchFamily="2" charset="-34"/>
          </a:endParaRPr>
        </a:p>
      </dgm:t>
    </dgm:pt>
    <dgm:pt modelId="{98A18837-DE07-46C3-BEF9-8395B6521BC4}" type="sibTrans" cxnId="{7810CE54-DFD9-4DCD-B3E5-8F948CFC9056}">
      <dgm:prSet/>
      <dgm:spPr/>
      <dgm:t>
        <a:bodyPr/>
        <a:lstStyle/>
        <a:p>
          <a:endParaRPr lang="th-TH">
            <a:latin typeface="Prompt Bold" panose="00000800000000000000" pitchFamily="2" charset="-34"/>
            <a:cs typeface="Prompt Bold" panose="00000800000000000000" pitchFamily="2" charset="-34"/>
          </a:endParaRPr>
        </a:p>
      </dgm:t>
    </dgm:pt>
    <dgm:pt modelId="{36609214-ED30-45F3-A785-AE34AA484732}">
      <dgm:prSet/>
      <dgm:spPr>
        <a:solidFill>
          <a:schemeClr val="accent4"/>
        </a:solidFill>
      </dgm:spPr>
      <dgm:t>
        <a:bodyPr/>
        <a:lstStyle/>
        <a:p>
          <a:pPr>
            <a:buNone/>
          </a:pPr>
          <a:r>
            <a:rPr lang="th-TH" dirty="0">
              <a:latin typeface="Prompt Bold" panose="00000800000000000000" pitchFamily="2" charset="-34"/>
              <a:cs typeface="Prompt Bold" panose="00000800000000000000" pitchFamily="2" charset="-34"/>
            </a:rPr>
            <a:t>การพัฒนาวิทยาศาสตร์ เทคโนโลยี การวิจัยและนวัตกรรมระดับขั้นแนวหน้าที่ก้าวหน้าล้ำยุค เพื่อสร้างโอกาสใหม่และความพร้อมของประเทศในอนาคต</a:t>
          </a:r>
        </a:p>
      </dgm:t>
    </dgm:pt>
    <dgm:pt modelId="{0771A4E2-2C6A-474C-B843-E48CBA8E3DF8}" type="parTrans" cxnId="{C5EAF5EE-55A9-428C-A11D-62B324C1A962}">
      <dgm:prSet/>
      <dgm:spPr/>
      <dgm:t>
        <a:bodyPr/>
        <a:lstStyle/>
        <a:p>
          <a:endParaRPr lang="th-TH">
            <a:latin typeface="Prompt Bold" panose="00000800000000000000" pitchFamily="2" charset="-34"/>
            <a:cs typeface="Prompt Bold" panose="00000800000000000000" pitchFamily="2" charset="-34"/>
          </a:endParaRPr>
        </a:p>
      </dgm:t>
    </dgm:pt>
    <dgm:pt modelId="{9524393C-7333-49C4-A3F1-E222B96B4ED5}" type="sibTrans" cxnId="{C5EAF5EE-55A9-428C-A11D-62B324C1A962}">
      <dgm:prSet/>
      <dgm:spPr/>
      <dgm:t>
        <a:bodyPr/>
        <a:lstStyle/>
        <a:p>
          <a:endParaRPr lang="th-TH">
            <a:latin typeface="Prompt Bold" panose="00000800000000000000" pitchFamily="2" charset="-34"/>
            <a:cs typeface="Prompt Bold" panose="00000800000000000000" pitchFamily="2" charset="-34"/>
          </a:endParaRPr>
        </a:p>
      </dgm:t>
    </dgm:pt>
    <dgm:pt modelId="{611DAA6E-F4F0-4104-A0E1-84AA04B18D1B}">
      <dgm:prSet/>
      <dgm:spPr>
        <a:solidFill>
          <a:schemeClr val="accent3"/>
        </a:solidFill>
      </dgm:spPr>
      <dgm:t>
        <a:bodyPr/>
        <a:lstStyle/>
        <a:p>
          <a:pPr>
            <a:buNone/>
          </a:pPr>
          <a:r>
            <a:rPr lang="th-TH" dirty="0">
              <a:latin typeface="Prompt Bold" panose="00000800000000000000" pitchFamily="2" charset="-34"/>
              <a:cs typeface="Prompt Bold" panose="00000800000000000000" pitchFamily="2" charset="-34"/>
            </a:rPr>
            <a:t>การพัฒนากำลังคน สถาบันอุดมศึกษา และสถาบันวิจัยให้เป็นฐานการขับเคลื่อนการพัฒนาเศรษฐกิจและสังคมของประเทศแบบก้าวกระโดดและอย่างยั่งยืน</a:t>
          </a:r>
        </a:p>
      </dgm:t>
    </dgm:pt>
    <dgm:pt modelId="{23F8B108-29E5-4915-B6C8-3491172C274F}" type="parTrans" cxnId="{2969D89C-2BEB-4B90-B0E6-F418FB17483B}">
      <dgm:prSet/>
      <dgm:spPr/>
      <dgm:t>
        <a:bodyPr/>
        <a:lstStyle/>
        <a:p>
          <a:endParaRPr lang="th-TH">
            <a:latin typeface="Prompt Bold" panose="00000800000000000000" pitchFamily="2" charset="-34"/>
            <a:cs typeface="Prompt Bold" panose="00000800000000000000" pitchFamily="2" charset="-34"/>
          </a:endParaRPr>
        </a:p>
      </dgm:t>
    </dgm:pt>
    <dgm:pt modelId="{F08BD5C4-CAF8-46D9-8063-8E10A6964F67}" type="sibTrans" cxnId="{2969D89C-2BEB-4B90-B0E6-F418FB17483B}">
      <dgm:prSet/>
      <dgm:spPr/>
      <dgm:t>
        <a:bodyPr/>
        <a:lstStyle/>
        <a:p>
          <a:endParaRPr lang="th-TH">
            <a:latin typeface="Prompt Bold" panose="00000800000000000000" pitchFamily="2" charset="-34"/>
            <a:cs typeface="Prompt Bold" panose="00000800000000000000" pitchFamily="2" charset="-34"/>
          </a:endParaRPr>
        </a:p>
      </dgm:t>
    </dgm:pt>
    <dgm:pt modelId="{24A1FC9B-2545-4199-8968-8744092C41E1}" type="pres">
      <dgm:prSet presAssocID="{1B832252-3669-4BD5-8945-038C557928C1}" presName="linearFlow" presStyleCnt="0">
        <dgm:presLayoutVars>
          <dgm:dir/>
          <dgm:animLvl val="lvl"/>
          <dgm:resizeHandles/>
        </dgm:presLayoutVars>
      </dgm:prSet>
      <dgm:spPr/>
    </dgm:pt>
    <dgm:pt modelId="{BC2C8C43-C0DD-43E6-B81A-437D631DF02B}" type="pres">
      <dgm:prSet presAssocID="{A57A1748-C0F7-46CB-A1ED-BF76AB9B4802}" presName="compositeNode" presStyleCnt="0">
        <dgm:presLayoutVars>
          <dgm:bulletEnabled val="1"/>
        </dgm:presLayoutVars>
      </dgm:prSet>
      <dgm:spPr/>
    </dgm:pt>
    <dgm:pt modelId="{E84DC22F-E53B-4BD4-A583-628DC8BA7865}" type="pres">
      <dgm:prSet presAssocID="{A57A1748-C0F7-46CB-A1ED-BF76AB9B4802}" presName="image" presStyleLbl="fgImgPlace1" presStyleIdx="0" presStyleCnt="4" custLinFactNeighborX="751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EBECBDD4-A064-4BE6-B12C-D629AC5D8210}" type="pres">
      <dgm:prSet presAssocID="{A57A1748-C0F7-46CB-A1ED-BF76AB9B4802}" presName="childNode" presStyleLbl="node1" presStyleIdx="0" presStyleCnt="4" custLinFactNeighborX="3618">
        <dgm:presLayoutVars>
          <dgm:bulletEnabled val="1"/>
        </dgm:presLayoutVars>
      </dgm:prSet>
      <dgm:spPr/>
    </dgm:pt>
    <dgm:pt modelId="{730A6E17-1AF6-41C4-ADC4-095DD1A59B8C}" type="pres">
      <dgm:prSet presAssocID="{A57A1748-C0F7-46CB-A1ED-BF76AB9B4802}" presName="parentNode" presStyleLbl="revTx" presStyleIdx="0" presStyleCnt="4" custScaleX="220075" custLinFactNeighborX="-20054" custLinFactNeighborY="666">
        <dgm:presLayoutVars>
          <dgm:chMax val="0"/>
          <dgm:bulletEnabled val="1"/>
        </dgm:presLayoutVars>
      </dgm:prSet>
      <dgm:spPr/>
    </dgm:pt>
    <dgm:pt modelId="{F690AD3C-85F6-479A-86AE-EF008365851A}" type="pres">
      <dgm:prSet presAssocID="{B6F025E9-4A33-478A-9772-D04E5A104579}" presName="sibTrans" presStyleCnt="0"/>
      <dgm:spPr/>
    </dgm:pt>
    <dgm:pt modelId="{618F5820-E78A-4546-94B5-041ADA4A96CA}" type="pres">
      <dgm:prSet presAssocID="{D238A7DA-78D9-4CD6-B0A5-689CC9571E7A}" presName="compositeNode" presStyleCnt="0">
        <dgm:presLayoutVars>
          <dgm:bulletEnabled val="1"/>
        </dgm:presLayoutVars>
      </dgm:prSet>
      <dgm:spPr/>
    </dgm:pt>
    <dgm:pt modelId="{5F5645A7-01E3-4945-A9CE-05A5BEFEF660}" type="pres">
      <dgm:prSet presAssocID="{D238A7DA-78D9-4CD6-B0A5-689CC9571E7A}" presName="imag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55679BA-E654-4C0D-8D27-F24BA2291360}" type="pres">
      <dgm:prSet presAssocID="{D238A7DA-78D9-4CD6-B0A5-689CC9571E7A}" presName="childNode" presStyleLbl="node1" presStyleIdx="1" presStyleCnt="4">
        <dgm:presLayoutVars>
          <dgm:bulletEnabled val="1"/>
        </dgm:presLayoutVars>
      </dgm:prSet>
      <dgm:spPr/>
    </dgm:pt>
    <dgm:pt modelId="{8DB936AD-F3DA-4E20-A432-A5589B07BAAB}" type="pres">
      <dgm:prSet presAssocID="{D238A7DA-78D9-4CD6-B0A5-689CC9571E7A}" presName="parentNode" presStyleLbl="revTx" presStyleIdx="1" presStyleCnt="4" custScaleX="188035" custLinFactNeighborX="-40287" custLinFactNeighborY="666">
        <dgm:presLayoutVars>
          <dgm:chMax val="0"/>
          <dgm:bulletEnabled val="1"/>
        </dgm:presLayoutVars>
      </dgm:prSet>
      <dgm:spPr/>
    </dgm:pt>
    <dgm:pt modelId="{EA8460F3-FDA0-4ACA-A027-C00F0B9778DA}" type="pres">
      <dgm:prSet presAssocID="{87F20E17-A524-4F9A-844F-7DB5464860C9}" presName="sibTrans" presStyleCnt="0"/>
      <dgm:spPr/>
    </dgm:pt>
    <dgm:pt modelId="{04164476-E570-47AC-BC3C-31939868299B}" type="pres">
      <dgm:prSet presAssocID="{E799FEFF-2C29-403B-9CB4-B1811D5ED8CA}" presName="compositeNode" presStyleCnt="0">
        <dgm:presLayoutVars>
          <dgm:bulletEnabled val="1"/>
        </dgm:presLayoutVars>
      </dgm:prSet>
      <dgm:spPr/>
    </dgm:pt>
    <dgm:pt modelId="{2D108587-6DBE-4C85-BD0F-A5B6672E4B22}" type="pres">
      <dgm:prSet presAssocID="{E799FEFF-2C29-403B-9CB4-B1811D5ED8CA}" presName="imag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6D2E534-A767-4BE0-B2BE-3D58905A8241}" type="pres">
      <dgm:prSet presAssocID="{E799FEFF-2C29-403B-9CB4-B1811D5ED8CA}" presName="childNode" presStyleLbl="node1" presStyleIdx="2" presStyleCnt="4">
        <dgm:presLayoutVars>
          <dgm:bulletEnabled val="1"/>
        </dgm:presLayoutVars>
      </dgm:prSet>
      <dgm:spPr/>
    </dgm:pt>
    <dgm:pt modelId="{84FEC6DB-1952-4610-A480-4CCB1C011BCC}" type="pres">
      <dgm:prSet presAssocID="{E799FEFF-2C29-403B-9CB4-B1811D5ED8CA}" presName="parentNode" presStyleLbl="revTx" presStyleIdx="2" presStyleCnt="4" custScaleX="181219" custLinFactNeighborX="-40287" custLinFactNeighborY="666">
        <dgm:presLayoutVars>
          <dgm:chMax val="0"/>
          <dgm:bulletEnabled val="1"/>
        </dgm:presLayoutVars>
      </dgm:prSet>
      <dgm:spPr/>
    </dgm:pt>
    <dgm:pt modelId="{3E432BF8-EFA3-4CD1-8AE8-527B1D934334}" type="pres">
      <dgm:prSet presAssocID="{A34BF529-2919-4467-B9D4-42EAF9548F5F}" presName="sibTrans" presStyleCnt="0"/>
      <dgm:spPr/>
    </dgm:pt>
    <dgm:pt modelId="{B1472370-A746-4E50-B10D-4D61118A51F8}" type="pres">
      <dgm:prSet presAssocID="{7BBCBDA5-8B46-47A6-9D14-F0AC7DB66B86}" presName="compositeNode" presStyleCnt="0">
        <dgm:presLayoutVars>
          <dgm:bulletEnabled val="1"/>
        </dgm:presLayoutVars>
      </dgm:prSet>
      <dgm:spPr/>
    </dgm:pt>
    <dgm:pt modelId="{1D8F0DB1-172A-422C-A972-CD0A616FEFD0}" type="pres">
      <dgm:prSet presAssocID="{7BBCBDA5-8B46-47A6-9D14-F0AC7DB66B86}" presName="imag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EF37B722-638D-4620-BE82-AB41779AE49B}" type="pres">
      <dgm:prSet presAssocID="{7BBCBDA5-8B46-47A6-9D14-F0AC7DB66B86}" presName="childNode" presStyleLbl="node1" presStyleIdx="3" presStyleCnt="4">
        <dgm:presLayoutVars>
          <dgm:bulletEnabled val="1"/>
        </dgm:presLayoutVars>
      </dgm:prSet>
      <dgm:spPr/>
    </dgm:pt>
    <dgm:pt modelId="{5884785D-60F8-4B4D-8734-370FA70DFF28}" type="pres">
      <dgm:prSet presAssocID="{7BBCBDA5-8B46-47A6-9D14-F0AC7DB66B86}" presName="parentNode" presStyleLbl="revTx" presStyleIdx="3" presStyleCnt="4" custScaleX="178299" custLinFactNeighborX="-40287" custLinFactNeighborY="666">
        <dgm:presLayoutVars>
          <dgm:chMax val="0"/>
          <dgm:bulletEnabled val="1"/>
        </dgm:presLayoutVars>
      </dgm:prSet>
      <dgm:spPr/>
    </dgm:pt>
  </dgm:ptLst>
  <dgm:cxnLst>
    <dgm:cxn modelId="{9B4B4412-4B51-480C-A868-E92C7B43CBC7}" type="presOf" srcId="{7E3526D7-FBD5-4C24-AFC7-5F22FA79915F}" destId="{455679BA-E654-4C0D-8D27-F24BA2291360}" srcOrd="0" destOrd="0" presId="urn:microsoft.com/office/officeart/2005/8/layout/hList2"/>
    <dgm:cxn modelId="{7C97AE1A-BB81-44BF-8138-B100303C680F}" type="presOf" srcId="{611DAA6E-F4F0-4104-A0E1-84AA04B18D1B}" destId="{EF37B722-638D-4620-BE82-AB41779AE49B}" srcOrd="0" destOrd="0" presId="urn:microsoft.com/office/officeart/2005/8/layout/hList2"/>
    <dgm:cxn modelId="{64F4C93F-5ABD-46BE-9E3D-DC3BC7303348}" type="presOf" srcId="{A57A1748-C0F7-46CB-A1ED-BF76AB9B4802}" destId="{730A6E17-1AF6-41C4-ADC4-095DD1A59B8C}" srcOrd="0" destOrd="0" presId="urn:microsoft.com/office/officeart/2005/8/layout/hList2"/>
    <dgm:cxn modelId="{7C71556B-3B82-4CFB-B3CC-83CCF5A113CF}" type="presOf" srcId="{D238A7DA-78D9-4CD6-B0A5-689CC9571E7A}" destId="{8DB936AD-F3DA-4E20-A432-A5589B07BAAB}" srcOrd="0" destOrd="0" presId="urn:microsoft.com/office/officeart/2005/8/layout/hList2"/>
    <dgm:cxn modelId="{7810CE54-DFD9-4DCD-B3E5-8F948CFC9056}" srcId="{D238A7DA-78D9-4CD6-B0A5-689CC9571E7A}" destId="{7E3526D7-FBD5-4C24-AFC7-5F22FA79915F}" srcOrd="0" destOrd="0" parTransId="{AB9036FC-8BE8-485B-9278-B9D4392C396A}" sibTransId="{98A18837-DE07-46C3-BEF9-8395B6521BC4}"/>
    <dgm:cxn modelId="{2969D89C-2BEB-4B90-B0E6-F418FB17483B}" srcId="{7BBCBDA5-8B46-47A6-9D14-F0AC7DB66B86}" destId="{611DAA6E-F4F0-4104-A0E1-84AA04B18D1B}" srcOrd="0" destOrd="0" parTransId="{23F8B108-29E5-4915-B6C8-3491172C274F}" sibTransId="{F08BD5C4-CAF8-46D9-8063-8E10A6964F67}"/>
    <dgm:cxn modelId="{D2F850AC-2708-41FB-9BBD-FC8AB0AE2BB4}" type="presOf" srcId="{E799FEFF-2C29-403B-9CB4-B1811D5ED8CA}" destId="{84FEC6DB-1952-4610-A480-4CCB1C011BCC}" srcOrd="0" destOrd="0" presId="urn:microsoft.com/office/officeart/2005/8/layout/hList2"/>
    <dgm:cxn modelId="{71DFE2B2-0C27-456E-A7A6-C38B5D4DB36B}" srcId="{1B832252-3669-4BD5-8945-038C557928C1}" destId="{D238A7DA-78D9-4CD6-B0A5-689CC9571E7A}" srcOrd="1" destOrd="0" parTransId="{3378A6E2-3EBF-4DAF-891F-2EE05A2042D4}" sibTransId="{87F20E17-A524-4F9A-844F-7DB5464860C9}"/>
    <dgm:cxn modelId="{8808DEC0-403F-4A6D-909F-D1A5D9ECD716}" srcId="{1B832252-3669-4BD5-8945-038C557928C1}" destId="{E799FEFF-2C29-403B-9CB4-B1811D5ED8CA}" srcOrd="2" destOrd="0" parTransId="{619DDCC3-F22D-4C6A-BA8B-6E3540CEB6C8}" sibTransId="{A34BF529-2919-4467-B9D4-42EAF9548F5F}"/>
    <dgm:cxn modelId="{2C897CDD-9EA6-4984-B9BE-66109EC3B116}" srcId="{A57A1748-C0F7-46CB-A1ED-BF76AB9B4802}" destId="{7540A59B-37B2-4AA4-99CC-D12AD980A411}" srcOrd="0" destOrd="0" parTransId="{99B9E7A7-3C2F-4443-964C-E676B310C357}" sibTransId="{7A444152-F164-43C1-B848-7CFDFA21423D}"/>
    <dgm:cxn modelId="{2642EDDD-A3CE-437C-8016-2BB4FB358754}" type="presOf" srcId="{1B832252-3669-4BD5-8945-038C557928C1}" destId="{24A1FC9B-2545-4199-8968-8744092C41E1}" srcOrd="0" destOrd="0" presId="urn:microsoft.com/office/officeart/2005/8/layout/hList2"/>
    <dgm:cxn modelId="{FC2F2AE5-85A0-44B9-B994-3210B52F7B19}" srcId="{1B832252-3669-4BD5-8945-038C557928C1}" destId="{A57A1748-C0F7-46CB-A1ED-BF76AB9B4802}" srcOrd="0" destOrd="0" parTransId="{328316E3-5FBE-4474-8292-DD5E9AD5B179}" sibTransId="{B6F025E9-4A33-478A-9772-D04E5A104579}"/>
    <dgm:cxn modelId="{EA6196EA-AE23-4EBE-B25C-118154F00A63}" srcId="{1B832252-3669-4BD5-8945-038C557928C1}" destId="{7BBCBDA5-8B46-47A6-9D14-F0AC7DB66B86}" srcOrd="3" destOrd="0" parTransId="{3D96E2E6-B427-4C12-8DA3-3DE263469F73}" sibTransId="{8F7A00AD-7EBF-47FA-8554-4479BED1CC55}"/>
    <dgm:cxn modelId="{C5EAF5EE-55A9-428C-A11D-62B324C1A962}" srcId="{E799FEFF-2C29-403B-9CB4-B1811D5ED8CA}" destId="{36609214-ED30-45F3-A785-AE34AA484732}" srcOrd="0" destOrd="0" parTransId="{0771A4E2-2C6A-474C-B843-E48CBA8E3DF8}" sibTransId="{9524393C-7333-49C4-A3F1-E222B96B4ED5}"/>
    <dgm:cxn modelId="{F1C492F5-573F-4105-AF48-932D5407DC01}" type="presOf" srcId="{7BBCBDA5-8B46-47A6-9D14-F0AC7DB66B86}" destId="{5884785D-60F8-4B4D-8734-370FA70DFF28}" srcOrd="0" destOrd="0" presId="urn:microsoft.com/office/officeart/2005/8/layout/hList2"/>
    <dgm:cxn modelId="{7E2FC4F9-D8AE-4D31-A458-08ECBCF733D7}" type="presOf" srcId="{7540A59B-37B2-4AA4-99CC-D12AD980A411}" destId="{EBECBDD4-A064-4BE6-B12C-D629AC5D8210}" srcOrd="0" destOrd="0" presId="urn:microsoft.com/office/officeart/2005/8/layout/hList2"/>
    <dgm:cxn modelId="{C15E71FC-AF6F-4BDC-9D86-634BF30D53B3}" type="presOf" srcId="{36609214-ED30-45F3-A785-AE34AA484732}" destId="{76D2E534-A767-4BE0-B2BE-3D58905A8241}" srcOrd="0" destOrd="0" presId="urn:microsoft.com/office/officeart/2005/8/layout/hList2"/>
    <dgm:cxn modelId="{BDB30BC0-AB20-4547-B930-01425B0D9D71}" type="presParOf" srcId="{24A1FC9B-2545-4199-8968-8744092C41E1}" destId="{BC2C8C43-C0DD-43E6-B81A-437D631DF02B}" srcOrd="0" destOrd="0" presId="urn:microsoft.com/office/officeart/2005/8/layout/hList2"/>
    <dgm:cxn modelId="{7598D081-5D38-45AE-B18E-1DB513CC3732}" type="presParOf" srcId="{BC2C8C43-C0DD-43E6-B81A-437D631DF02B}" destId="{E84DC22F-E53B-4BD4-A583-628DC8BA7865}" srcOrd="0" destOrd="0" presId="urn:microsoft.com/office/officeart/2005/8/layout/hList2"/>
    <dgm:cxn modelId="{1E73A2F5-DAEA-44DE-AABF-9874A129BB55}" type="presParOf" srcId="{BC2C8C43-C0DD-43E6-B81A-437D631DF02B}" destId="{EBECBDD4-A064-4BE6-B12C-D629AC5D8210}" srcOrd="1" destOrd="0" presId="urn:microsoft.com/office/officeart/2005/8/layout/hList2"/>
    <dgm:cxn modelId="{E74E940B-3F36-4146-84CB-F4D9631ECEDE}" type="presParOf" srcId="{BC2C8C43-C0DD-43E6-B81A-437D631DF02B}" destId="{730A6E17-1AF6-41C4-ADC4-095DD1A59B8C}" srcOrd="2" destOrd="0" presId="urn:microsoft.com/office/officeart/2005/8/layout/hList2"/>
    <dgm:cxn modelId="{C49B528B-12B7-4445-8C04-90104BC0A860}" type="presParOf" srcId="{24A1FC9B-2545-4199-8968-8744092C41E1}" destId="{F690AD3C-85F6-479A-86AE-EF008365851A}" srcOrd="1" destOrd="0" presId="urn:microsoft.com/office/officeart/2005/8/layout/hList2"/>
    <dgm:cxn modelId="{CB3901B8-0B1F-49D5-891A-A24250D0CF92}" type="presParOf" srcId="{24A1FC9B-2545-4199-8968-8744092C41E1}" destId="{618F5820-E78A-4546-94B5-041ADA4A96CA}" srcOrd="2" destOrd="0" presId="urn:microsoft.com/office/officeart/2005/8/layout/hList2"/>
    <dgm:cxn modelId="{C4E08D62-3BFF-4D1C-A7C9-3F522F447902}" type="presParOf" srcId="{618F5820-E78A-4546-94B5-041ADA4A96CA}" destId="{5F5645A7-01E3-4945-A9CE-05A5BEFEF660}" srcOrd="0" destOrd="0" presId="urn:microsoft.com/office/officeart/2005/8/layout/hList2"/>
    <dgm:cxn modelId="{0B3886A2-850B-4500-979D-670E27B9746F}" type="presParOf" srcId="{618F5820-E78A-4546-94B5-041ADA4A96CA}" destId="{455679BA-E654-4C0D-8D27-F24BA2291360}" srcOrd="1" destOrd="0" presId="urn:microsoft.com/office/officeart/2005/8/layout/hList2"/>
    <dgm:cxn modelId="{A344077F-71D5-421D-B884-6736FA824072}" type="presParOf" srcId="{618F5820-E78A-4546-94B5-041ADA4A96CA}" destId="{8DB936AD-F3DA-4E20-A432-A5589B07BAAB}" srcOrd="2" destOrd="0" presId="urn:microsoft.com/office/officeart/2005/8/layout/hList2"/>
    <dgm:cxn modelId="{A764CEC3-0A62-4745-A328-4144212AB8DF}" type="presParOf" srcId="{24A1FC9B-2545-4199-8968-8744092C41E1}" destId="{EA8460F3-FDA0-4ACA-A027-C00F0B9778DA}" srcOrd="3" destOrd="0" presId="urn:microsoft.com/office/officeart/2005/8/layout/hList2"/>
    <dgm:cxn modelId="{8DD883A7-91B9-458B-ABB7-549C5B1C1EA0}" type="presParOf" srcId="{24A1FC9B-2545-4199-8968-8744092C41E1}" destId="{04164476-E570-47AC-BC3C-31939868299B}" srcOrd="4" destOrd="0" presId="urn:microsoft.com/office/officeart/2005/8/layout/hList2"/>
    <dgm:cxn modelId="{80D7E17D-DEA2-45BF-91FE-C796E73B1D92}" type="presParOf" srcId="{04164476-E570-47AC-BC3C-31939868299B}" destId="{2D108587-6DBE-4C85-BD0F-A5B6672E4B22}" srcOrd="0" destOrd="0" presId="urn:microsoft.com/office/officeart/2005/8/layout/hList2"/>
    <dgm:cxn modelId="{5CE00FD0-0A19-43B8-BADF-EEA712CE38CF}" type="presParOf" srcId="{04164476-E570-47AC-BC3C-31939868299B}" destId="{76D2E534-A767-4BE0-B2BE-3D58905A8241}" srcOrd="1" destOrd="0" presId="urn:microsoft.com/office/officeart/2005/8/layout/hList2"/>
    <dgm:cxn modelId="{CEBE3733-5706-4138-A1FB-D1C1D0CF93FA}" type="presParOf" srcId="{04164476-E570-47AC-BC3C-31939868299B}" destId="{84FEC6DB-1952-4610-A480-4CCB1C011BCC}" srcOrd="2" destOrd="0" presId="urn:microsoft.com/office/officeart/2005/8/layout/hList2"/>
    <dgm:cxn modelId="{6D428804-DF2D-42A6-BB0C-CA752E46864C}" type="presParOf" srcId="{24A1FC9B-2545-4199-8968-8744092C41E1}" destId="{3E432BF8-EFA3-4CD1-8AE8-527B1D934334}" srcOrd="5" destOrd="0" presId="urn:microsoft.com/office/officeart/2005/8/layout/hList2"/>
    <dgm:cxn modelId="{EFD322E2-D525-4AB6-BC2A-D6A0AE1A48DA}" type="presParOf" srcId="{24A1FC9B-2545-4199-8968-8744092C41E1}" destId="{B1472370-A746-4E50-B10D-4D61118A51F8}" srcOrd="6" destOrd="0" presId="urn:microsoft.com/office/officeart/2005/8/layout/hList2"/>
    <dgm:cxn modelId="{A030C7B0-7D84-4B21-9655-387134E313B8}" type="presParOf" srcId="{B1472370-A746-4E50-B10D-4D61118A51F8}" destId="{1D8F0DB1-172A-422C-A972-CD0A616FEFD0}" srcOrd="0" destOrd="0" presId="urn:microsoft.com/office/officeart/2005/8/layout/hList2"/>
    <dgm:cxn modelId="{01F60A5E-0C00-4085-A745-735850664948}" type="presParOf" srcId="{B1472370-A746-4E50-B10D-4D61118A51F8}" destId="{EF37B722-638D-4620-BE82-AB41779AE49B}" srcOrd="1" destOrd="0" presId="urn:microsoft.com/office/officeart/2005/8/layout/hList2"/>
    <dgm:cxn modelId="{842D9F56-2987-4FBA-9E85-D1CF0A4C9E4A}" type="presParOf" srcId="{B1472370-A746-4E50-B10D-4D61118A51F8}" destId="{5884785D-60F8-4B4D-8734-370FA70DFF28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0A6E17-1AF6-41C4-ADC4-095DD1A59B8C}">
      <dsp:nvSpPr>
        <dsp:cNvPr id="0" name=""/>
        <dsp:cNvSpPr/>
      </dsp:nvSpPr>
      <dsp:spPr>
        <a:xfrm rot="16200000">
          <a:off x="-1324151" y="1893338"/>
          <a:ext cx="3118642" cy="632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3465" bIns="0" numCol="1" spcCol="1270" anchor="t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kern="1200" dirty="0">
              <a:latin typeface="Prompt Bold" panose="00000800000000000000" pitchFamily="2" charset="-34"/>
              <a:cs typeface="Prompt Bold" panose="00000800000000000000" pitchFamily="2" charset="-34"/>
            </a:rPr>
            <a:t>ยุทธศาสตร์ที่ 1</a:t>
          </a:r>
        </a:p>
      </dsp:txBody>
      <dsp:txXfrm>
        <a:off x="-1324151" y="1893338"/>
        <a:ext cx="3118642" cy="632480"/>
      </dsp:txXfrm>
    </dsp:sp>
    <dsp:sp modelId="{EBECBDD4-A064-4BE6-B12C-D629AC5D8210}">
      <dsp:nvSpPr>
        <dsp:cNvPr id="0" name=""/>
        <dsp:cNvSpPr/>
      </dsp:nvSpPr>
      <dsp:spPr>
        <a:xfrm>
          <a:off x="430659" y="629488"/>
          <a:ext cx="1431523" cy="3118642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253465" rIns="99568" bIns="99568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th-TH" sz="1100" kern="1200" dirty="0">
              <a:latin typeface="Prompt Bold" panose="00000800000000000000" pitchFamily="2" charset="-34"/>
              <a:cs typeface="Prompt Bold" panose="00000800000000000000" pitchFamily="2" charset="-34"/>
            </a:rPr>
            <a:t>การพัฒนาเศรษฐกิจไทยด้วยเศรษฐกิจสร้างคุณค่าและเศรษฐกิจสร้างสรรค์ ให้มีความสามารถในการแข่งขัน และพึ่งพาตนเองได้อย่างยั่งยืน พร้อมสู่อนาคต</a:t>
          </a:r>
        </a:p>
      </dsp:txBody>
      <dsp:txXfrm>
        <a:off x="430659" y="629488"/>
        <a:ext cx="1431523" cy="3118642"/>
      </dsp:txXfrm>
    </dsp:sp>
    <dsp:sp modelId="{E84DC22F-E53B-4BD4-A583-628DC8BA7865}">
      <dsp:nvSpPr>
        <dsp:cNvPr id="0" name=""/>
        <dsp:cNvSpPr/>
      </dsp:nvSpPr>
      <dsp:spPr>
        <a:xfrm>
          <a:off x="134639" y="250128"/>
          <a:ext cx="574786" cy="5747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B936AD-F3DA-4E20-A432-A5589B07BAAB}">
      <dsp:nvSpPr>
        <dsp:cNvPr id="0" name=""/>
        <dsp:cNvSpPr/>
      </dsp:nvSpPr>
      <dsp:spPr>
        <a:xfrm rot="16200000">
          <a:off x="780527" y="1939379"/>
          <a:ext cx="3118642" cy="540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3465" bIns="0" numCol="1" spcCol="1270" anchor="t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kern="1200" dirty="0">
              <a:latin typeface="Prompt Bold" panose="00000800000000000000" pitchFamily="2" charset="-34"/>
              <a:cs typeface="Prompt Bold" panose="00000800000000000000" pitchFamily="2" charset="-34"/>
            </a:rPr>
            <a:t>ยุทธศาสตร์ที่ 2</a:t>
          </a:r>
        </a:p>
      </dsp:txBody>
      <dsp:txXfrm>
        <a:off x="780527" y="1939379"/>
        <a:ext cx="3118642" cy="540400"/>
      </dsp:txXfrm>
    </dsp:sp>
    <dsp:sp modelId="{455679BA-E654-4C0D-8D27-F24BA2291360}">
      <dsp:nvSpPr>
        <dsp:cNvPr id="0" name=""/>
        <dsp:cNvSpPr/>
      </dsp:nvSpPr>
      <dsp:spPr>
        <a:xfrm>
          <a:off x="2599327" y="629488"/>
          <a:ext cx="1431523" cy="311864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253465" rIns="99568" bIns="99568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th-TH" sz="1100" kern="1200" dirty="0">
              <a:latin typeface="Prompt Bold" panose="00000800000000000000" pitchFamily="2" charset="-34"/>
              <a:cs typeface="Prompt Bold" panose="00000800000000000000" pitchFamily="2" charset="-34"/>
            </a:rPr>
            <a:t>การยกระดับสังคมและสิ่งแวดล้อม ให้มีการพัฒนาอย่างยั่งยืน สามารถแก้ไขปัญหา ท้าทายและปรับตัวได้ทันต่อพลวัตการเปลี่ยนแปลงของโลก</a:t>
          </a:r>
        </a:p>
      </dsp:txBody>
      <dsp:txXfrm>
        <a:off x="2599327" y="629488"/>
        <a:ext cx="1431523" cy="3118642"/>
      </dsp:txXfrm>
    </dsp:sp>
    <dsp:sp modelId="{5F5645A7-01E3-4945-A9CE-05A5BEFEF660}">
      <dsp:nvSpPr>
        <dsp:cNvPr id="0" name=""/>
        <dsp:cNvSpPr/>
      </dsp:nvSpPr>
      <dsp:spPr>
        <a:xfrm>
          <a:off x="2311934" y="250128"/>
          <a:ext cx="574786" cy="57478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FEC6DB-1952-4610-A480-4CCB1C011BCC}">
      <dsp:nvSpPr>
        <dsp:cNvPr id="0" name=""/>
        <dsp:cNvSpPr/>
      </dsp:nvSpPr>
      <dsp:spPr>
        <a:xfrm rot="16200000">
          <a:off x="2991194" y="1949173"/>
          <a:ext cx="3118642" cy="520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3465" bIns="0" numCol="1" spcCol="1270" anchor="t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kern="1200" dirty="0">
              <a:latin typeface="Prompt Bold" panose="00000800000000000000" pitchFamily="2" charset="-34"/>
              <a:cs typeface="Prompt Bold" panose="00000800000000000000" pitchFamily="2" charset="-34"/>
            </a:rPr>
            <a:t>ยุทธศาสตร์ที่ 3</a:t>
          </a:r>
        </a:p>
      </dsp:txBody>
      <dsp:txXfrm>
        <a:off x="2991194" y="1949173"/>
        <a:ext cx="3118642" cy="520811"/>
      </dsp:txXfrm>
    </dsp:sp>
    <dsp:sp modelId="{76D2E534-A767-4BE0-B2BE-3D58905A8241}">
      <dsp:nvSpPr>
        <dsp:cNvPr id="0" name=""/>
        <dsp:cNvSpPr/>
      </dsp:nvSpPr>
      <dsp:spPr>
        <a:xfrm>
          <a:off x="4809994" y="629488"/>
          <a:ext cx="1431523" cy="3118642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253465" rIns="99568" bIns="99568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th-TH" sz="1100" kern="1200" dirty="0">
              <a:latin typeface="Prompt Bold" panose="00000800000000000000" pitchFamily="2" charset="-34"/>
              <a:cs typeface="Prompt Bold" panose="00000800000000000000" pitchFamily="2" charset="-34"/>
            </a:rPr>
            <a:t>การพัฒนาวิทยาศาสตร์ เทคโนโลยี การวิจัยและนวัตกรรมระดับขั้นแนวหน้าที่ก้าวหน้าล้ำยุค เพื่อสร้างโอกาสใหม่และความพร้อมของประเทศในอนาคต</a:t>
          </a:r>
        </a:p>
      </dsp:txBody>
      <dsp:txXfrm>
        <a:off x="4809994" y="629488"/>
        <a:ext cx="1431523" cy="3118642"/>
      </dsp:txXfrm>
    </dsp:sp>
    <dsp:sp modelId="{2D108587-6DBE-4C85-BD0F-A5B6672E4B22}">
      <dsp:nvSpPr>
        <dsp:cNvPr id="0" name=""/>
        <dsp:cNvSpPr/>
      </dsp:nvSpPr>
      <dsp:spPr>
        <a:xfrm>
          <a:off x="4522600" y="250128"/>
          <a:ext cx="574786" cy="5747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84785D-60F8-4B4D-8734-370FA70DFF28}">
      <dsp:nvSpPr>
        <dsp:cNvPr id="0" name=""/>
        <dsp:cNvSpPr/>
      </dsp:nvSpPr>
      <dsp:spPr>
        <a:xfrm rot="16200000">
          <a:off x="5197665" y="1953369"/>
          <a:ext cx="3118642" cy="512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3465" bIns="0" numCol="1" spcCol="1270" anchor="t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kern="1200" dirty="0">
              <a:latin typeface="Prompt Bold" panose="00000800000000000000" pitchFamily="2" charset="-34"/>
              <a:cs typeface="Prompt Bold" panose="00000800000000000000" pitchFamily="2" charset="-34"/>
            </a:rPr>
            <a:t>ยุทธศาสตร์ที่ 4</a:t>
          </a:r>
        </a:p>
      </dsp:txBody>
      <dsp:txXfrm>
        <a:off x="5197665" y="1953369"/>
        <a:ext cx="3118642" cy="512419"/>
      </dsp:txXfrm>
    </dsp:sp>
    <dsp:sp modelId="{EF37B722-638D-4620-BE82-AB41779AE49B}">
      <dsp:nvSpPr>
        <dsp:cNvPr id="0" name=""/>
        <dsp:cNvSpPr/>
      </dsp:nvSpPr>
      <dsp:spPr>
        <a:xfrm>
          <a:off x="7016464" y="629488"/>
          <a:ext cx="1431523" cy="3118642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253465" rIns="99568" bIns="99568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th-TH" sz="1100" kern="1200" dirty="0">
              <a:latin typeface="Prompt Bold" panose="00000800000000000000" pitchFamily="2" charset="-34"/>
              <a:cs typeface="Prompt Bold" panose="00000800000000000000" pitchFamily="2" charset="-34"/>
            </a:rPr>
            <a:t>การพัฒนากำลังคน สถาบันอุดมศึกษา และสถาบันวิจัยให้เป็นฐานการขับเคลื่อนการพัฒนาเศรษฐกิจและสังคมของประเทศแบบก้าวกระโดดและอย่างยั่งยืน</a:t>
          </a:r>
        </a:p>
      </dsp:txBody>
      <dsp:txXfrm>
        <a:off x="7016464" y="629488"/>
        <a:ext cx="1431523" cy="3118642"/>
      </dsp:txXfrm>
    </dsp:sp>
    <dsp:sp modelId="{1D8F0DB1-172A-422C-A972-CD0A616FEFD0}">
      <dsp:nvSpPr>
        <dsp:cNvPr id="0" name=""/>
        <dsp:cNvSpPr/>
      </dsp:nvSpPr>
      <dsp:spPr>
        <a:xfrm>
          <a:off x="6729071" y="250128"/>
          <a:ext cx="574786" cy="574786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ABAD6-D6B2-4C86-8AD9-628516C66C20}" type="datetimeFigureOut">
              <a:rPr lang="th-TH" smtClean="0"/>
              <a:t>01/05/67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700713" y="4473512"/>
            <a:ext cx="5608975" cy="366028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831059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970159" y="8831059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FF194-28B8-4047-A96B-9CB4D72FCB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36530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0a071a9e1c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642938"/>
            <a:ext cx="5705475" cy="3209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0a071a9e1c_0_227:notes"/>
          <p:cNvSpPr txBox="1">
            <a:spLocks noGrp="1"/>
          </p:cNvSpPr>
          <p:nvPr>
            <p:ph type="body" idx="1"/>
          </p:nvPr>
        </p:nvSpPr>
        <p:spPr>
          <a:xfrm>
            <a:off x="707261" y="4067639"/>
            <a:ext cx="5658090" cy="38535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7582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B17B51E-4944-63DA-2B4B-9FE506CAC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D5D5C4DA-D9A5-2B76-EDB1-E6CA33C3D6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DF1DD82-C591-C5D2-950D-25186FA24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42D-882E-480E-BB9D-AC047FAE8221}" type="datetimeFigureOut">
              <a:rPr lang="th-TH" smtClean="0"/>
              <a:t>01/05/67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026AA9A-A2A2-C6E1-A52F-DDEF7ED99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D61D603-5E40-A4BC-3F56-FD0C6A67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B7E1-886F-44D9-9C84-19E5DE2F824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01452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63021F6-5B17-7CBF-C242-16500915D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7600913B-953A-1E52-4AE7-F9BC379512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58F4D52-182E-9194-BC1A-C94CFB878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42D-882E-480E-BB9D-AC047FAE8221}" type="datetimeFigureOut">
              <a:rPr lang="th-TH" smtClean="0"/>
              <a:t>01/05/67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8CA126D-B08B-EBCC-F483-3703CA9DC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78F7E43-12A1-AA82-9D1B-36ABAA563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B7E1-886F-44D9-9C84-19E5DE2F824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15133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6A8CF75C-1F13-1855-D40C-BA56DA1DB3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2118D153-6C2C-F59F-75B2-C8BE583EB0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EA5AC07-DC9B-6E1C-E21E-BFC1179C4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42D-882E-480E-BB9D-AC047FAE8221}" type="datetimeFigureOut">
              <a:rPr lang="th-TH" smtClean="0"/>
              <a:t>01/05/67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49FDD4A-7F34-4D4F-375A-5F29BEC04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E85D6AB-1A9E-060D-D970-80596357A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B7E1-886F-44D9-9C84-19E5DE2F824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62894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626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841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367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BDB9721-CC90-5D34-116D-89F2C3231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18F7951-5C20-5BF9-DB96-06832BF6A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469ACB5-793B-7764-81F3-54EDF3F8B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42D-882E-480E-BB9D-AC047FAE8221}" type="datetimeFigureOut">
              <a:rPr lang="th-TH" smtClean="0"/>
              <a:t>01/05/67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F301365-1ED8-7D29-FF7C-12D061658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3CA2248-0847-6DFE-737F-4D8B04F96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B7E1-886F-44D9-9C84-19E5DE2F824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00598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D1EF009-F135-72AC-8785-F00B0F294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7E40756B-91C9-0FD4-C81F-EA861095D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46D037B-BEDD-9A92-C48B-CFCD657FE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42D-882E-480E-BB9D-AC047FAE8221}" type="datetimeFigureOut">
              <a:rPr lang="th-TH" smtClean="0"/>
              <a:t>01/05/67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3D6E3A9-3EBB-399D-5016-E8BBC0D90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C98C3C33-070F-4BF4-F0F6-A36FC4D81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B7E1-886F-44D9-9C84-19E5DE2F824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08968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F79EDFC-E345-94DE-593A-DC9EDE813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83AED835-9147-7703-EE5F-00509C37F7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B2520B4D-E4A2-0DD0-AE6D-6022D468E2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ACBD2ABA-2AA5-4A9B-06B9-9B9FD5E7D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42D-882E-480E-BB9D-AC047FAE8221}" type="datetimeFigureOut">
              <a:rPr lang="th-TH" smtClean="0"/>
              <a:t>01/05/67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6AD3C19A-4059-69AE-2646-F89AC17B2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777F89B6-B49F-1465-07B7-8ACC02DC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B7E1-886F-44D9-9C84-19E5DE2F824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93208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85614C7-90B9-02FE-E829-492F54883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AA1F39E6-3EA3-7949-5FF5-42499E497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8D0C991B-324E-FCD5-1F16-0BD77AEBC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76F636C4-20BB-2CC9-EB1F-988FD08D96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F2287552-D700-19F0-3602-737C9AA35A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EB5193FC-C9AA-C269-F668-01C6935F9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42D-882E-480E-BB9D-AC047FAE8221}" type="datetimeFigureOut">
              <a:rPr lang="th-TH" smtClean="0"/>
              <a:t>01/05/67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343A7F28-F84D-6105-4965-6E4F218DD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906994DD-D218-787D-0BB7-49AA386B1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B7E1-886F-44D9-9C84-19E5DE2F824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53377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BCE8783-5086-10F2-467E-5464894D7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D9C72B06-5E01-1772-9884-196572503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42D-882E-480E-BB9D-AC047FAE8221}" type="datetimeFigureOut">
              <a:rPr lang="th-TH" smtClean="0"/>
              <a:t>01/05/67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8F7887D5-4D74-785A-BEDA-B7934A174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9C12B4D7-7E6A-BC3F-4C6D-153EE654B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B7E1-886F-44D9-9C84-19E5DE2F824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91878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FB6EF7C3-4456-4C37-C5CB-E5211376E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42D-882E-480E-BB9D-AC047FAE8221}" type="datetimeFigureOut">
              <a:rPr lang="th-TH" smtClean="0"/>
              <a:t>01/05/67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DA29ADE2-7C52-1D0B-8146-38DA3BCAD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12129E1-211D-6B7B-6C30-3D21BDFE2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B7E1-886F-44D9-9C84-19E5DE2F824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9993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6D7DC47-52BF-F5CD-9A45-5A37D1CFA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6D44B90-AEE4-6DB2-EF7F-BE8751135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BA02ADA2-B5EB-7780-AD40-BEE3C7B6D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2FB62889-D952-D2D8-638E-A8256945F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42D-882E-480E-BB9D-AC047FAE8221}" type="datetimeFigureOut">
              <a:rPr lang="th-TH" smtClean="0"/>
              <a:t>01/05/67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6065EEAD-6937-D461-4E1B-7751629A3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4C64A106-5E80-3DB8-7621-3E11BEDA9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B7E1-886F-44D9-9C84-19E5DE2F824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65620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77B0FFF-D7F5-B3BA-4417-7C9B6AB92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58BBC1E2-BB0C-E3FD-89BF-3531ED9ABA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CC49F54F-B090-DFA9-C8EC-02E2EA22F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6A704985-821B-F249-65E3-2B21EF2CC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42D-882E-480E-BB9D-AC047FAE8221}" type="datetimeFigureOut">
              <a:rPr lang="th-TH" smtClean="0"/>
              <a:t>01/05/67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31A96103-17EB-FDFB-373F-A0DFBC87B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DFB67F3F-59D8-9E38-6506-D1C6B351D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B7E1-886F-44D9-9C84-19E5DE2F824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15462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AE5AA32D-0031-6DFB-F8C4-58E0A7A80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50272298-38E0-5635-033C-60F8C3769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8ADB40CA-9C2E-D78A-0BDB-8952D0876E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8042D-882E-480E-BB9D-AC047FAE8221}" type="datetimeFigureOut">
              <a:rPr lang="th-TH" smtClean="0"/>
              <a:t>01/05/67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4629400-A841-3A17-1EBA-E7592F511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E8E4A27-50AF-382C-2DC4-4A037B760F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3B7E1-886F-44D9-9C84-19E5DE2F824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6817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88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www.free-powerpoint-templates-design.com/" TargetMode="Externa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9.jpg"/><Relationship Id="rId7" Type="http://schemas.openxmlformats.org/officeDocument/2006/relationships/image" Target="../media/image22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4FDFE080-7475-4FC2-9FFD-A361F719381E}"/>
              </a:ext>
            </a:extLst>
          </p:cNvPr>
          <p:cNvGrpSpPr/>
          <p:nvPr/>
        </p:nvGrpSpPr>
        <p:grpSpPr>
          <a:xfrm>
            <a:off x="436939" y="4373571"/>
            <a:ext cx="6429688" cy="2067221"/>
            <a:chOff x="6673536" y="4528477"/>
            <a:chExt cx="6429688" cy="2067221"/>
          </a:xfrm>
        </p:grpSpPr>
        <p:sp>
          <p:nvSpPr>
            <p:cNvPr id="23" name="TextBox 22">
              <a:hlinkClick r:id="rId2"/>
              <a:extLst>
                <a:ext uri="{FF2B5EF4-FFF2-40B4-BE49-F238E27FC236}">
                  <a16:creationId xmlns:a16="http://schemas.microsoft.com/office/drawing/2014/main" id="{D6A79285-3107-4BC0-8875-8EF27C571FEF}"/>
                </a:ext>
              </a:extLst>
            </p:cNvPr>
            <p:cNvSpPr txBox="1"/>
            <p:nvPr/>
          </p:nvSpPr>
          <p:spPr>
            <a:xfrm>
              <a:off x="6673537" y="6195588"/>
              <a:ext cx="5286101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Minimal" panose="020B0500040200020003" pitchFamily="34" charset="-34"/>
                  <a:ea typeface="맑은 고딕"/>
                  <a:cs typeface="FC Minimal" panose="020B0500040200020003" pitchFamily="34" charset="-34"/>
                </a:rPr>
                <a:t>รองอธิการบดีฝ่ายวิจัยและวิชาการต่างประเทศ</a:t>
              </a: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Minimal" panose="020B0500040200020003" pitchFamily="34" charset="-34"/>
                <a:ea typeface="맑은 고딕"/>
                <a:cs typeface="FC Minimal" panose="020B0500040200020003" pitchFamily="34" charset="-34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8B135A4-E404-492F-A148-A6DA3E196F2F}"/>
                </a:ext>
              </a:extLst>
            </p:cNvPr>
            <p:cNvSpPr txBox="1"/>
            <p:nvPr/>
          </p:nvSpPr>
          <p:spPr>
            <a:xfrm>
              <a:off x="6673536" y="4528477"/>
              <a:ext cx="6429688" cy="130740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Minimal" panose="020B0500040200020003" pitchFamily="34" charset="-34"/>
                  <a:ea typeface="맑은 고딕"/>
                  <a:cs typeface="FC Minimal" panose="020B0500040200020003" pitchFamily="34" charset="-34"/>
                </a:rPr>
                <a:t>การดำเนินงานและการขับเคลื่อนนโยบายด้าน</a:t>
              </a:r>
            </a:p>
            <a:p>
              <a:pPr marL="0" marR="0" lvl="0" indent="0" algn="l" defTabSz="914400" rtl="0" eaLnBrk="1" fontAlgn="auto" latinLnBrk="0" hangingPunct="1">
                <a:lnSpc>
                  <a:spcPts val="4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Minimal" panose="020B0500040200020003" pitchFamily="34" charset="-34"/>
                  <a:ea typeface="맑은 고딕"/>
                  <a:cs typeface="FC Minimal" panose="020B0500040200020003" pitchFamily="34" charset="-34"/>
                </a:rPr>
                <a:t>การวิจัยและต่างประเทศ</a:t>
              </a:r>
              <a:endPara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Minimal" panose="020B0500040200020003" pitchFamily="34" charset="-34"/>
                <a:ea typeface="맑은 고딕"/>
                <a:cs typeface="FC Minimal" panose="020B0500040200020003" pitchFamily="34" charset="-34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40B7C1A-C50C-404D-A7B2-1762B76D5ED9}"/>
                </a:ext>
              </a:extLst>
            </p:cNvPr>
            <p:cNvSpPr txBox="1"/>
            <p:nvPr/>
          </p:nvSpPr>
          <p:spPr>
            <a:xfrm>
              <a:off x="6673536" y="5768030"/>
              <a:ext cx="5286102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Minimal" panose="020B0500040200020003" pitchFamily="34" charset="-34"/>
                  <a:ea typeface="맑은 고딕"/>
                  <a:cs typeface="FC Minimal" panose="020B0500040200020003" pitchFamily="34" charset="-34"/>
                </a:rPr>
                <a:t>รองศาสตราจารย์วิไลลักษณ์ พรมเสน</a:t>
              </a:r>
              <a:endParaRPr kumimoji="0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Minimal" panose="020B0500040200020003" pitchFamily="34" charset="-34"/>
                <a:ea typeface="맑은 고딕"/>
                <a:cs typeface="FC Minimal" panose="020B0500040200020003" pitchFamily="34" charset="-34"/>
              </a:endParaRPr>
            </a:p>
          </p:txBody>
        </p:sp>
      </p:grp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17DBD17-265A-5744-A8F4-1C87E57B9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39" y="512909"/>
            <a:ext cx="670748" cy="884549"/>
          </a:xfrm>
          <a:prstGeom prst="rect">
            <a:avLst/>
          </a:prstGeom>
        </p:spPr>
      </p:pic>
      <p:sp>
        <p:nvSpPr>
          <p:cNvPr id="5" name="TextBox 23">
            <a:extLst>
              <a:ext uri="{FF2B5EF4-FFF2-40B4-BE49-F238E27FC236}">
                <a16:creationId xmlns:a16="http://schemas.microsoft.com/office/drawing/2014/main" id="{D797669B-CF1A-EDEA-0AC6-0397D3F37FB4}"/>
              </a:ext>
            </a:extLst>
          </p:cNvPr>
          <p:cNvSpPr txBox="1"/>
          <p:nvPr/>
        </p:nvSpPr>
        <p:spPr>
          <a:xfrm>
            <a:off x="1107686" y="359085"/>
            <a:ext cx="4913551" cy="12016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FC Ekaluck" panose="02000000000000000000" pitchFamily="2" charset="0"/>
                <a:ea typeface="맑은 고딕"/>
                <a:cs typeface="FC Ekaluck" panose="02000000000000000000" pitchFamily="2" charset="0"/>
              </a:rPr>
              <a:t>การประชุมอาจารย์และบุคลากร</a:t>
            </a: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FC Ekaluck" panose="02000000000000000000" pitchFamily="2" charset="0"/>
                <a:ea typeface="맑은 고딕"/>
                <a:cs typeface="FC Ekaluck" panose="02000000000000000000" pitchFamily="2" charset="0"/>
              </a:rPr>
              <a:t>มหาวิทยาลัยราชภัฏลำปาง</a:t>
            </a: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FC Ekaluck" panose="02000000000000000000" pitchFamily="2" charset="0"/>
                <a:ea typeface="맑은 고딕"/>
                <a:cs typeface="FC Ekaluck" panose="02000000000000000000" pitchFamily="2" charset="0"/>
              </a:rPr>
              <a:t>1</a:t>
            </a:r>
            <a:r>
              <a:rPr lang="th-TH" altLang="ko-KR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FC Ekaluck" panose="02000000000000000000" pitchFamily="2" charset="0"/>
                <a:ea typeface="맑은 고딕"/>
                <a:cs typeface="FC Ekaluck" panose="02000000000000000000" pitchFamily="2" charset="0"/>
              </a:rPr>
              <a:t> พ.ค. </a:t>
            </a:r>
            <a:r>
              <a:rPr lang="en-US" altLang="ko-KR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FC Ekaluck" panose="02000000000000000000" pitchFamily="2" charset="0"/>
                <a:ea typeface="맑은 고딕"/>
                <a:cs typeface="FC Ekaluck" panose="02000000000000000000" pitchFamily="2" charset="0"/>
              </a:rPr>
              <a:t>2567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LnTx/>
              <a:uFillTx/>
              <a:latin typeface="FC Ekaluck" panose="02000000000000000000" pitchFamily="2" charset="0"/>
              <a:ea typeface="맑은 고딕"/>
              <a:cs typeface="FC Ekalu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071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111FF263-4B05-7643-5892-41ACD6F56C15}"/>
              </a:ext>
            </a:extLst>
          </p:cNvPr>
          <p:cNvSpPr txBox="1"/>
          <p:nvPr/>
        </p:nvSpPr>
        <p:spPr>
          <a:xfrm>
            <a:off x="2429725" y="48157"/>
            <a:ext cx="5896166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th-TH" sz="4000" dirty="0">
                <a:solidFill>
                  <a:schemeClr val="accent2">
                    <a:lumMod val="75000"/>
                  </a:schemeClr>
                </a:solidFill>
                <a:latin typeface="Prompt ExtraBold" panose="00000900000000000000" pitchFamily="2" charset="-34"/>
                <a:cs typeface="Prompt ExtraBold" panose="00000900000000000000" pitchFamily="2" charset="-34"/>
              </a:rPr>
              <a:t>นโยบายขับเคลื่อนงานวิจัย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9E333C65-07E8-1B92-5290-DA8591081AE2}"/>
              </a:ext>
            </a:extLst>
          </p:cNvPr>
          <p:cNvSpPr txBox="1"/>
          <p:nvPr/>
        </p:nvSpPr>
        <p:spPr>
          <a:xfrm>
            <a:off x="336308" y="906095"/>
            <a:ext cx="6483511" cy="29238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1. </a:t>
            </a:r>
            <a:r>
              <a:rPr lang="th-TH" sz="2000" dirty="0">
                <a:solidFill>
                  <a:schemeClr val="accent2">
                    <a:lumMod val="75000"/>
                  </a:schemeClr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แสวงหาแหล่งทุนภายนอก โดยการเชื่อมความร่วมมือ</a:t>
            </a:r>
          </a:p>
          <a:p>
            <a:endParaRPr lang="th-TH" sz="2400" dirty="0">
              <a:solidFill>
                <a:schemeClr val="accent2">
                  <a:lumMod val="75000"/>
                </a:schemeClr>
              </a:solidFill>
              <a:latin typeface="Prompt Bold" panose="00000800000000000000" pitchFamily="2" charset="-34"/>
              <a:cs typeface="Prompt Bold" panose="00000800000000000000" pitchFamily="2" charset="-34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h-TH" sz="2000" dirty="0">
                <a:solidFill>
                  <a:srgbClr val="212529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  <a:t>สำนักงานกองทุนสนับสนุนการเสริมสร้างสุขภาพ (สสส.)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h-TH" sz="2000" dirty="0">
                <a:solidFill>
                  <a:srgbClr val="212529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  <a:t>สำนักงานพัฒนาวิทยาศาสตร์และเทคโนโลยีแห่งชาติ (สวทช.)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h-TH" sz="2000" dirty="0">
                <a:solidFill>
                  <a:srgbClr val="212529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  <a:t>ทุนจากหน่วยงานอื่นๆ เช่น</a:t>
            </a:r>
            <a:endParaRPr lang="en-US" sz="2000" dirty="0">
              <a:solidFill>
                <a:srgbClr val="212529"/>
              </a:solidFill>
              <a:latin typeface="Prompt Light" panose="00000400000000000000" pitchFamily="2" charset="-34"/>
              <a:cs typeface="Prompt Light" panose="00000400000000000000" pitchFamily="2" charset="-34"/>
            </a:endParaRPr>
          </a:p>
          <a:p>
            <a:r>
              <a:rPr lang="en-US" sz="2000" dirty="0">
                <a:solidFill>
                  <a:srgbClr val="212529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  <a:t>       -</a:t>
            </a:r>
            <a:r>
              <a:rPr lang="th-TH" sz="2000" dirty="0">
                <a:solidFill>
                  <a:srgbClr val="212529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  <a:t> กลุ่มยุทธศาสตร์ภาคเหนือ</a:t>
            </a:r>
            <a:r>
              <a:rPr lang="en-US" sz="2000" dirty="0">
                <a:solidFill>
                  <a:srgbClr val="212529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  <a:t> </a:t>
            </a:r>
            <a:r>
              <a:rPr lang="en-US" sz="2000" b="0" i="0" dirty="0">
                <a:solidFill>
                  <a:srgbClr val="040C28"/>
                </a:solidFill>
                <a:effectLst/>
                <a:latin typeface="Prompt Light" panose="00000400000000000000" pitchFamily="2" charset="-34"/>
                <a:cs typeface="Prompt Light" panose="00000400000000000000" pitchFamily="2" charset="-34"/>
              </a:rPr>
              <a:t>NEC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Prompt Light" panose="00000400000000000000" pitchFamily="2" charset="-34"/>
                <a:cs typeface="Prompt Light" panose="00000400000000000000" pitchFamily="2" charset="-34"/>
              </a:rPr>
              <a:t>–</a:t>
            </a:r>
            <a:r>
              <a:rPr lang="en-US" sz="2000" b="0" i="0" dirty="0">
                <a:solidFill>
                  <a:srgbClr val="040C28"/>
                </a:solidFill>
                <a:effectLst/>
                <a:latin typeface="Prompt Light" panose="00000400000000000000" pitchFamily="2" charset="-34"/>
                <a:cs typeface="Prompt Light" panose="00000400000000000000" pitchFamily="2" charset="-34"/>
              </a:rPr>
              <a:t>Creative LANNA</a:t>
            </a:r>
          </a:p>
          <a:p>
            <a:pPr lvl="1"/>
            <a:r>
              <a:rPr lang="en-US" sz="2000" dirty="0">
                <a:latin typeface="Prompt Light" panose="00000400000000000000" pitchFamily="2" charset="-34"/>
                <a:cs typeface="Prompt Light" panose="00000400000000000000" pitchFamily="2" charset="-34"/>
              </a:rPr>
              <a:t>  -</a:t>
            </a:r>
            <a:r>
              <a:rPr lang="th-TH" sz="2000" dirty="0">
                <a:latin typeface="Prompt Light" panose="00000400000000000000" pitchFamily="2" charset="-34"/>
                <a:cs typeface="Prompt Light" panose="00000400000000000000" pitchFamily="2" charset="-34"/>
              </a:rPr>
              <a:t> กลุ่มยุทธศาสตร์จังหวัดลำปาง</a:t>
            </a:r>
          </a:p>
          <a:p>
            <a:pPr lvl="1"/>
            <a:r>
              <a:rPr lang="th-TH" sz="2000" dirty="0">
                <a:latin typeface="Prompt Light" panose="00000400000000000000" pitchFamily="2" charset="-34"/>
                <a:cs typeface="Prompt Light" panose="00000400000000000000" pitchFamily="2" charset="-34"/>
              </a:rPr>
              <a:t> </a:t>
            </a:r>
            <a:r>
              <a:rPr lang="en-US" sz="2000" dirty="0">
                <a:latin typeface="Prompt Light" panose="00000400000000000000" pitchFamily="2" charset="-34"/>
                <a:cs typeface="Prompt Light" panose="00000400000000000000" pitchFamily="2" charset="-34"/>
              </a:rPr>
              <a:t> -</a:t>
            </a:r>
            <a:r>
              <a:rPr lang="th-TH" sz="2000" dirty="0">
                <a:latin typeface="Prompt Light" panose="00000400000000000000" pitchFamily="2" charset="-34"/>
                <a:cs typeface="Prompt Light" panose="00000400000000000000" pitchFamily="2" charset="-34"/>
              </a:rPr>
              <a:t> การไฟฟ้าฝ่ายผลิตแห่งประเทศไทย (กฟผ.แม่เมาะ) </a:t>
            </a:r>
            <a:endParaRPr lang="th-TH" sz="2000" dirty="0">
              <a:solidFill>
                <a:schemeClr val="accent6">
                  <a:lumMod val="75000"/>
                </a:schemeClr>
              </a:solidFill>
              <a:latin typeface="Prompt Bold" panose="00000800000000000000" pitchFamily="2" charset="-34"/>
              <a:cs typeface="Prompt Bold" panose="00000800000000000000" pitchFamily="2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D73DFD78-710A-F32E-6A63-9D652E610652}"/>
              </a:ext>
            </a:extLst>
          </p:cNvPr>
          <p:cNvSpPr txBox="1"/>
          <p:nvPr/>
        </p:nvSpPr>
        <p:spPr>
          <a:xfrm>
            <a:off x="336308" y="3829972"/>
            <a:ext cx="6463117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th-TH" sz="2000" dirty="0">
              <a:solidFill>
                <a:schemeClr val="accent2">
                  <a:lumMod val="75000"/>
                </a:schemeClr>
              </a:solidFill>
              <a:latin typeface="Prompt Bold" panose="00000800000000000000" pitchFamily="2" charset="-34"/>
              <a:cs typeface="Prompt Bold" panose="00000800000000000000" pitchFamily="2" charset="-34"/>
            </a:endParaRPr>
          </a:p>
          <a:p>
            <a:r>
              <a:rPr lang="th-TH" sz="2000" dirty="0">
                <a:solidFill>
                  <a:schemeClr val="accent2">
                    <a:lumMod val="75000"/>
                  </a:schemeClr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2. ยกระดับศักยภาพนักวิจัยพี่เลี้ยง</a:t>
            </a:r>
          </a:p>
          <a:p>
            <a:endParaRPr lang="th-TH" sz="2000" dirty="0">
              <a:solidFill>
                <a:schemeClr val="accent2">
                  <a:lumMod val="75000"/>
                </a:schemeClr>
              </a:solidFill>
              <a:latin typeface="Prompt Bold" panose="00000800000000000000" pitchFamily="2" charset="-34"/>
              <a:cs typeface="Prompt Bold" panose="00000800000000000000" pitchFamily="2" charset="-34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h-TH" sz="2000" dirty="0">
                <a:solidFill>
                  <a:srgbClr val="212529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  <a:t>ฝึกอบรมนักวิจัยพี่เลี้ยง (ทุกคณะ)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h-TH" sz="2000" dirty="0">
                <a:solidFill>
                  <a:srgbClr val="212529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  <a:t>พัฒนา (โครงร่างวิจัย) เตรียมเพื่อขอรับทุนจากแหล่งทุนก่อนล่วงหน้า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h-TH" sz="2000" dirty="0">
                <a:solidFill>
                  <a:srgbClr val="212529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  <a:t>กระจายทุนให้แก่นักวิจัยรุ่นน้อง/นักวิจัยหน้าใหม่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h-TH" sz="2000" dirty="0">
                <a:solidFill>
                  <a:srgbClr val="212529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  <a:t>ร่วมพัฒนาศักยภาพนักวิจัยรุ่นใหม่</a:t>
            </a:r>
            <a:endParaRPr lang="th-TH" sz="2000" dirty="0">
              <a:solidFill>
                <a:schemeClr val="accent6">
                  <a:lumMod val="75000"/>
                </a:schemeClr>
              </a:solidFill>
              <a:latin typeface="Prompt Bold" panose="00000800000000000000" pitchFamily="2" charset="-34"/>
              <a:cs typeface="Prompt Bold" panose="000008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9442EB3E-C53E-A5A0-1809-AB5FEC83DE92}"/>
              </a:ext>
            </a:extLst>
          </p:cNvPr>
          <p:cNvSpPr txBox="1"/>
          <p:nvPr/>
        </p:nvSpPr>
        <p:spPr>
          <a:xfrm>
            <a:off x="6799425" y="631332"/>
            <a:ext cx="5111770" cy="31700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th-TH" sz="2000" dirty="0">
              <a:solidFill>
                <a:schemeClr val="accent2">
                  <a:lumMod val="75000"/>
                </a:schemeClr>
              </a:solidFill>
              <a:latin typeface="Prompt Bold" panose="00000800000000000000" pitchFamily="2" charset="-34"/>
              <a:cs typeface="Prompt Bold" panose="00000800000000000000" pitchFamily="2" charset="-34"/>
            </a:endParaRPr>
          </a:p>
          <a:p>
            <a:endParaRPr lang="th-TH" sz="2000" dirty="0">
              <a:solidFill>
                <a:schemeClr val="accent2">
                  <a:lumMod val="75000"/>
                </a:schemeClr>
              </a:solidFill>
              <a:latin typeface="Prompt Bold" panose="00000800000000000000" pitchFamily="2" charset="-34"/>
              <a:cs typeface="Prompt Bold" panose="00000800000000000000" pitchFamily="2" charset="-34"/>
            </a:endParaRPr>
          </a:p>
          <a:p>
            <a:r>
              <a:rPr lang="th-TH" sz="2000" dirty="0">
                <a:solidFill>
                  <a:schemeClr val="accent2">
                    <a:lumMod val="75000"/>
                  </a:schemeClr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3. ส่งเสริมการผลิตผลงานวิชาการรับใช้สังคม</a:t>
            </a:r>
          </a:p>
          <a:p>
            <a:endParaRPr lang="th-TH" sz="2000" dirty="0">
              <a:solidFill>
                <a:schemeClr val="accent2">
                  <a:lumMod val="75000"/>
                </a:schemeClr>
              </a:solidFill>
              <a:latin typeface="Prompt Bold" panose="00000800000000000000" pitchFamily="2" charset="-34"/>
              <a:cs typeface="Prompt Bold" panose="00000800000000000000" pitchFamily="2" charset="-34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h-TH" sz="2000" dirty="0">
                <a:solidFill>
                  <a:srgbClr val="212529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  <a:t>เชิญผู้ทรงคุณวุฒิมาให้ความรู้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h-TH" sz="2000" dirty="0">
                <a:solidFill>
                  <a:srgbClr val="212529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  <a:t>มีตัวอย่างการเขียนผลงานใน </a:t>
            </a:r>
            <a:r>
              <a:rPr lang="en-US" sz="2000" dirty="0">
                <a:solidFill>
                  <a:srgbClr val="212529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  <a:t>Website</a:t>
            </a:r>
            <a:r>
              <a:rPr lang="th-TH" sz="2000" dirty="0">
                <a:solidFill>
                  <a:srgbClr val="212529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  <a:t> ของมหาวิทยาลัย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h-TH" sz="2000" dirty="0">
                <a:solidFill>
                  <a:srgbClr val="212529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  <a:t>มีระบบพี่เลี้ยงของทีมราชภัฏภาคเหนือ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h-TH" sz="2000" dirty="0">
                <a:solidFill>
                  <a:srgbClr val="212529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  <a:t>มีประกาศเงินรางวัลสำหรับการผลิตผลงานวิชาการรับใช้สังคม</a:t>
            </a:r>
            <a:endParaRPr lang="th-TH" sz="2000" dirty="0">
              <a:solidFill>
                <a:schemeClr val="accent6">
                  <a:lumMod val="75000"/>
                </a:schemeClr>
              </a:solidFill>
              <a:latin typeface="Prompt Bold" panose="00000800000000000000" pitchFamily="2" charset="-34"/>
              <a:cs typeface="Prompt Bold" panose="00000800000000000000" pitchFamily="2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A49831F6-DB07-DB2B-23BD-92681893E782}"/>
              </a:ext>
            </a:extLst>
          </p:cNvPr>
          <p:cNvSpPr txBox="1"/>
          <p:nvPr/>
        </p:nvSpPr>
        <p:spPr>
          <a:xfrm>
            <a:off x="6810854" y="3797355"/>
            <a:ext cx="5111770" cy="25545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th-TH" sz="2000" dirty="0">
              <a:solidFill>
                <a:schemeClr val="accent2">
                  <a:lumMod val="75000"/>
                </a:schemeClr>
              </a:solidFill>
              <a:latin typeface="Prompt Bold" panose="00000800000000000000" pitchFamily="2" charset="-34"/>
              <a:cs typeface="Prompt Bold" panose="00000800000000000000" pitchFamily="2" charset="-34"/>
            </a:endParaRPr>
          </a:p>
          <a:p>
            <a:r>
              <a:rPr lang="th-TH" sz="2000" dirty="0">
                <a:solidFill>
                  <a:schemeClr val="accent2">
                    <a:lumMod val="75000"/>
                  </a:schemeClr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4. ส่งเสริมการตีพิมพ์ในระดับนานาชาติ</a:t>
            </a:r>
          </a:p>
          <a:p>
            <a:endParaRPr lang="th-TH" sz="2000" dirty="0">
              <a:solidFill>
                <a:srgbClr val="212529"/>
              </a:solidFill>
              <a:latin typeface="Prompt Light" panose="00000400000000000000" pitchFamily="2" charset="-34"/>
              <a:cs typeface="Prompt Light" panose="00000400000000000000" pitchFamily="2" charset="-34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h-TH" sz="2000" dirty="0">
                <a:solidFill>
                  <a:srgbClr val="212529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  <a:t>ฝึกอบรมนักวิจัยเพื่อพัฒนาผลงานตีพิมพ์ระดับนานาชาติ</a:t>
            </a:r>
            <a:r>
              <a:rPr lang="en-US" sz="2000" dirty="0">
                <a:solidFill>
                  <a:srgbClr val="212529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  <a:t> [</a:t>
            </a:r>
            <a:r>
              <a:rPr lang="th-TH" sz="2000" dirty="0">
                <a:solidFill>
                  <a:srgbClr val="212529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  <a:t>ผู้ทรงคุณวุฒิ</a:t>
            </a:r>
            <a:r>
              <a:rPr lang="en-US" sz="2000" dirty="0">
                <a:solidFill>
                  <a:srgbClr val="212529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  <a:t>]</a:t>
            </a:r>
            <a:endParaRPr lang="th-TH" sz="2000" dirty="0">
              <a:solidFill>
                <a:srgbClr val="212529"/>
              </a:solidFill>
              <a:latin typeface="Prompt Light" panose="00000400000000000000" pitchFamily="2" charset="-34"/>
              <a:cs typeface="Prompt Light" panose="00000400000000000000" pitchFamily="2" charset="-34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h-TH" sz="2000" dirty="0">
                <a:solidFill>
                  <a:srgbClr val="212529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  <a:t>จัดหาทีมพี่เลี้ยงคู่บัดดี้ในการพัฒนาผลงานเพื่อตีพิมพ์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h-TH" sz="2000" dirty="0">
                <a:solidFill>
                  <a:srgbClr val="212529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  <a:t>จัดหาแหล่งตีพิมพ์ให้นักวิจัย</a:t>
            </a:r>
          </a:p>
        </p:txBody>
      </p:sp>
    </p:spTree>
    <p:extLst>
      <p:ext uri="{BB962C8B-B14F-4D97-AF65-F5344CB8AC3E}">
        <p14:creationId xmlns:p14="http://schemas.microsoft.com/office/powerpoint/2010/main" val="4223241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E4681C8-7AA3-DA36-34B9-4CFFBFBCC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130" y="504915"/>
            <a:ext cx="6225988" cy="824609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Chonburi" panose="00000500000000000000" pitchFamily="2" charset="-34"/>
                <a:cs typeface="Chonburi" panose="00000500000000000000" pitchFamily="2" charset="-34"/>
              </a:rPr>
              <a:t>5. </a:t>
            </a:r>
            <a:r>
              <a:rPr lang="th-TH" dirty="0">
                <a:solidFill>
                  <a:srgbClr val="C00000"/>
                </a:solidFill>
                <a:latin typeface="Chonburi" panose="00000500000000000000" pitchFamily="2" charset="-34"/>
                <a:cs typeface="Chonburi" panose="00000500000000000000" pitchFamily="2" charset="-34"/>
              </a:rPr>
              <a:t>คลินิกวิจัย</a:t>
            </a:r>
          </a:p>
        </p:txBody>
      </p:sp>
      <p:pic>
        <p:nvPicPr>
          <p:cNvPr id="5" name="รูปภาพ 4" descr="รูปภาพประกอบด้วย เสื้อผ้า, คน, ในร่ม, ผนัง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B6860613-FF52-01CB-7550-342F9332C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981" y="1435190"/>
            <a:ext cx="2991446" cy="1993810"/>
          </a:xfrm>
          <a:prstGeom prst="rect">
            <a:avLst/>
          </a:prstGeom>
        </p:spPr>
      </p:pic>
      <p:pic>
        <p:nvPicPr>
          <p:cNvPr id="7" name="รูปภาพ 6" descr="รูปภาพประกอบด้วย คน, เสื้อผ้า, ในร่ม, คอมพิวเตอร์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D32B67EE-84AE-8FA6-8640-4817C8CB6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680" y="4339790"/>
            <a:ext cx="3020680" cy="2013295"/>
          </a:xfrm>
          <a:prstGeom prst="rect">
            <a:avLst/>
          </a:prstGeom>
        </p:spPr>
      </p:pic>
      <p:pic>
        <p:nvPicPr>
          <p:cNvPr id="9" name="รูปภาพ 8" descr="รูปภาพประกอบด้วย คน, เสื้อผ้า, ในร่ม, ผนัง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1C73EC4-E060-CBF5-1853-74176365F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60" y="3710249"/>
            <a:ext cx="3903429" cy="2601651"/>
          </a:xfrm>
          <a:prstGeom prst="rect">
            <a:avLst/>
          </a:prstGeom>
        </p:spPr>
      </p:pic>
      <p:pic>
        <p:nvPicPr>
          <p:cNvPr id="11" name="รูปภาพ 10" descr="รูปภาพประกอบด้วย เสื้อผ้า, คน, ในร่ม, อาคารสำนักงา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07A5DFE-764F-5279-9043-D871440E4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395" y="981075"/>
            <a:ext cx="4609236" cy="3072074"/>
          </a:xfrm>
          <a:prstGeom prst="rect">
            <a:avLst/>
          </a:prstGeom>
        </p:spPr>
      </p:pic>
      <p:pic>
        <p:nvPicPr>
          <p:cNvPr id="13" name="รูปภาพ 12" descr="รูปภาพประกอบด้วย คน, เสื้อผ้า, ในร่ม, อาคารสำนักงา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CB40EFF5-11B1-9F2C-4A0B-931EE0F751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60" y="1435190"/>
            <a:ext cx="2991446" cy="1993811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คน, เสื้อผ้า, ใบหน้าของมนุษย์, ในร่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26DF4CDD-39AA-81BC-9FBC-A7695063F1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1" y="4298605"/>
            <a:ext cx="3020680" cy="201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1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9D0E4B2-B75F-5546-584A-18D4B6CD0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240" y="69720"/>
            <a:ext cx="7728771" cy="701245"/>
          </a:xfrm>
        </p:spPr>
        <p:txBody>
          <a:bodyPr/>
          <a:lstStyle/>
          <a:p>
            <a:pPr algn="ctr"/>
            <a:r>
              <a:rPr lang="th-TH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Minimal" panose="020B0500040200020003" pitchFamily="34" charset="-34"/>
                <a:cs typeface="FC Minimal" panose="020B0500040200020003" pitchFamily="34" charset="-34"/>
              </a:rPr>
              <a:t>การดำเนินงานด้านต่างประเทศ</a:t>
            </a:r>
            <a:endParaRPr lang="en-US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80252FC-B6BE-1486-85C7-1B30CFF4B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3011" y="-53002"/>
            <a:ext cx="1380565" cy="1079162"/>
          </a:xfrm>
          <a:prstGeom prst="rect">
            <a:avLst/>
          </a:prstGeom>
        </p:spPr>
      </p:pic>
      <p:sp>
        <p:nvSpPr>
          <p:cNvPr id="7" name="ตัวแทนเนื้อหา 6">
            <a:extLst>
              <a:ext uri="{FF2B5EF4-FFF2-40B4-BE49-F238E27FC236}">
                <a16:creationId xmlns:a16="http://schemas.microsoft.com/office/drawing/2014/main" id="{BC55F386-565E-C66F-00CF-75680CA5C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240" y="893688"/>
            <a:ext cx="10543689" cy="5498148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Minimal" panose="020B0500040200020003" pitchFamily="34" charset="-34"/>
                <a:cs typeface="FC Minimal" panose="020B0500040200020003" pitchFamily="34" charset="-34"/>
              </a:rPr>
              <a:t> กิจกรรมที่ดำเนินการในระหว่างปี พ.ศ.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Minimal" panose="020B0500040200020003" pitchFamily="34" charset="-34"/>
                <a:cs typeface="FC Minimal" panose="020B0500040200020003" pitchFamily="34" charset="-34"/>
              </a:rPr>
              <a:t>2566 – 2567</a:t>
            </a:r>
            <a:endParaRPr lang="th-TH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C Minimal" panose="020B0500040200020003" pitchFamily="34" charset="-34"/>
              <a:cs typeface="FC Minimal" panose="020B0500040200020003" pitchFamily="34" charset="-34"/>
            </a:endParaRPr>
          </a:p>
          <a:p>
            <a:pPr marL="0" indent="0">
              <a:buNone/>
            </a:pPr>
            <a:r>
              <a:rPr lang="th-TH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Minimal" panose="020B0500040200020003" pitchFamily="34" charset="-34"/>
                <a:cs typeface="FC Minimal" panose="020B0500040200020003" pitchFamily="34" charset="-34"/>
              </a:rPr>
              <a:t>กิจกรรมการพัฒนาความร่วมมือ </a:t>
            </a:r>
            <a:endParaRPr lang="en-US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C Minimal" panose="020B0500040200020003" pitchFamily="34" charset="-34"/>
              <a:cs typeface="FC Minimal" panose="020B0500040200020003" pitchFamily="34" charset="-34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th-TH" sz="2800" b="1" dirty="0">
                <a:solidFill>
                  <a:srgbClr val="7030A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การลงนาม</a:t>
            </a:r>
            <a:r>
              <a:rPr lang="en-US" sz="2800" b="1" dirty="0">
                <a:solidFill>
                  <a:srgbClr val="7030A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 MOU </a:t>
            </a:r>
            <a:r>
              <a:rPr lang="th-TH" sz="2800" b="1" dirty="0">
                <a:solidFill>
                  <a:srgbClr val="7030A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หน่วยงานต่างประเทศแห่งใหม่</a:t>
            </a:r>
            <a:endParaRPr lang="en-US" sz="2800" b="1" dirty="0">
              <a:solidFill>
                <a:srgbClr val="7030A0"/>
              </a:solidFill>
              <a:latin typeface="FC Minimal" panose="020B0500040200020003" pitchFamily="34" charset="-34"/>
              <a:cs typeface="FC Minimal" panose="020B0500040200020003" pitchFamily="34" charset="-34"/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b="1" i="0" dirty="0">
                <a:solidFill>
                  <a:schemeClr val="accent2">
                    <a:lumMod val="75000"/>
                  </a:schemeClr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 </a:t>
            </a:r>
            <a:r>
              <a:rPr lang="th-TH" sz="2400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ก.ค. </a:t>
            </a:r>
            <a:r>
              <a:rPr lang="en-US" sz="2400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2566  MOU </a:t>
            </a:r>
            <a:r>
              <a:rPr lang="th-TH" sz="2400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ม.อาชีวศึกษาและเทคโนโลยีการเกษตรกว่างซี</a:t>
            </a:r>
            <a:endParaRPr lang="en-US" sz="2400" dirty="0">
              <a:solidFill>
                <a:srgbClr val="050505"/>
              </a:solidFill>
              <a:latin typeface="FC Minimal" panose="020B0500040200020003" pitchFamily="34" charset="-34"/>
              <a:cs typeface="FC Minimal" panose="020B0500040200020003" pitchFamily="34" charset="-34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                  (</a:t>
            </a:r>
            <a:r>
              <a:rPr lang="en-US" sz="240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Guangxi Vocational University of Agriculture) 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 </a:t>
            </a:r>
            <a:r>
              <a:rPr lang="th-TH" sz="2400" dirty="0">
                <a:latin typeface="FC Minimal" panose="020B0500040200020003" pitchFamily="34" charset="-34"/>
                <a:cs typeface="FC Minimal" panose="020B0500040200020003" pitchFamily="34" charset="-34"/>
              </a:rPr>
              <a:t>ธ.ค. </a:t>
            </a:r>
            <a:r>
              <a:rPr lang="en-US" sz="2400" dirty="0">
                <a:latin typeface="FC Minimal" panose="020B0500040200020003" pitchFamily="34" charset="-34"/>
                <a:cs typeface="FC Minimal" panose="020B0500040200020003" pitchFamily="34" charset="-34"/>
              </a:rPr>
              <a:t>2566 </a:t>
            </a:r>
            <a:r>
              <a:rPr lang="th-TH" sz="2400" dirty="0">
                <a:latin typeface="FC Minimal" panose="020B0500040200020003" pitchFamily="34" charset="-34"/>
                <a:cs typeface="FC Minimal" panose="020B0500040200020003" pitchFamily="34" charset="-34"/>
              </a:rPr>
              <a:t>จัดทำโครงการหลักสูตรระยะสั้นภาษาและวัฒนธรรมไทย </a:t>
            </a:r>
            <a:r>
              <a:rPr lang="en-US" sz="2400" dirty="0">
                <a:latin typeface="FC Minimal" panose="020B0500040200020003" pitchFamily="34" charset="-34"/>
                <a:cs typeface="FC Minimal" panose="020B0500040200020003" pitchFamily="34" charset="-34"/>
              </a:rPr>
              <a:t>2 </a:t>
            </a:r>
            <a:r>
              <a:rPr lang="th-TH" sz="2400" dirty="0">
                <a:latin typeface="FC Minimal" panose="020B0500040200020003" pitchFamily="34" charset="-34"/>
                <a:cs typeface="FC Minimal" panose="020B0500040200020003" pitchFamily="34" charset="-34"/>
              </a:rPr>
              <a:t>สัปดาห์ กับวิทยาลัยจัดการธุรกิจ</a:t>
            </a:r>
            <a:r>
              <a:rPr lang="th-TH" sz="24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ยูน</a:t>
            </a:r>
            <a:r>
              <a:rPr lang="th-TH" sz="24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นาน </a:t>
            </a:r>
            <a:endParaRPr lang="en-US" sz="24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             (Yunnan College of Business Management)</a:t>
            </a:r>
            <a:endParaRPr lang="th-TH" sz="2400" dirty="0">
              <a:solidFill>
                <a:srgbClr val="050505"/>
              </a:solidFill>
              <a:latin typeface="FC Minimal" panose="020B0500040200020003" pitchFamily="34" charset="-34"/>
              <a:cs typeface="FC Minimal" panose="020B0500040200020003" pitchFamily="34" charset="-34"/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th-TH" sz="2400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มี.ค. </a:t>
            </a:r>
            <a:r>
              <a:rPr lang="en-US" sz="2400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2567  MOU </a:t>
            </a:r>
            <a:r>
              <a:rPr lang="th-TH" sz="2400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วิทยาลัย</a:t>
            </a:r>
            <a:r>
              <a:rPr lang="th-TH" sz="2400" dirty="0" err="1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ยูน</a:t>
            </a:r>
            <a:r>
              <a:rPr lang="th-TH" sz="2400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นานเฟยหาง</a:t>
            </a:r>
            <a:r>
              <a:rPr lang="en-US" sz="2400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 (</a:t>
            </a:r>
            <a:r>
              <a:rPr lang="en-US" sz="240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Yunnan </a:t>
            </a:r>
            <a:r>
              <a:rPr lang="en-US" sz="2400" i="0" dirty="0" err="1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Feihang</a:t>
            </a:r>
            <a:r>
              <a:rPr lang="en-US" sz="240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 Education Investment Group)</a:t>
            </a:r>
          </a:p>
          <a:p>
            <a:pPr marL="0" indent="0">
              <a:spcBef>
                <a:spcPts val="600"/>
              </a:spcBef>
              <a:buNone/>
            </a:pPr>
            <a:endParaRPr lang="th-TH" sz="18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th-TH" sz="2800" b="1" dirty="0">
                <a:solidFill>
                  <a:srgbClr val="7030A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เจรจาความร่วมมือกับสถาบัน</a:t>
            </a:r>
            <a:r>
              <a:rPr lang="en-US" sz="2800" b="1" dirty="0">
                <a:solidFill>
                  <a:srgbClr val="7030A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/</a:t>
            </a:r>
            <a:r>
              <a:rPr lang="th-TH" sz="2800" b="1" dirty="0">
                <a:solidFill>
                  <a:srgbClr val="7030A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หน่วยงานต่างประเทศ</a:t>
            </a:r>
            <a:endParaRPr lang="en-US" sz="2800" b="1" dirty="0">
              <a:solidFill>
                <a:srgbClr val="7030A0"/>
              </a:solidFill>
              <a:latin typeface="FC Minimal" panose="020B0500040200020003" pitchFamily="34" charset="-34"/>
              <a:cs typeface="FC Minimal" panose="020B0500040200020003" pitchFamily="34" charset="-34"/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th-TH" sz="1800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 </a:t>
            </a:r>
            <a:r>
              <a:rPr lang="th-TH" sz="2000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ก.ค.</a:t>
            </a:r>
            <a:r>
              <a:rPr lang="en-US" sz="2000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2567 </a:t>
            </a:r>
            <a:r>
              <a:rPr lang="th-TH" sz="2000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 สถาบันการศึกษาในเมืองก</a:t>
            </a:r>
            <a:r>
              <a:rPr lang="th-TH" sz="2000" dirty="0" err="1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ุ้ยห</a:t>
            </a:r>
            <a:r>
              <a:rPr lang="th-TH" sz="2000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ยาง มณฑลก</a:t>
            </a:r>
            <a:r>
              <a:rPr lang="th-TH" sz="2000" dirty="0" err="1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ุ้ย</a:t>
            </a:r>
            <a:r>
              <a:rPr lang="th-TH" sz="2000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โจว สาธารณรัฐประชาชนจีน (ร่วมงาน </a:t>
            </a:r>
            <a:r>
              <a:rPr lang="en-US" sz="200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Guizhou Game 2023)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th-TH" sz="2000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ก.ย.</a:t>
            </a:r>
            <a:r>
              <a:rPr lang="en-US" sz="2000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2567</a:t>
            </a:r>
            <a:r>
              <a:rPr lang="th-TH" sz="2000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   สถาบันการศึกษาในเมืองหนานหนิง เขตปกครองตนเองกว่าง</a:t>
            </a:r>
            <a:r>
              <a:rPr lang="th-TH" sz="2000" dirty="0" err="1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ซีจ้</a:t>
            </a:r>
            <a:r>
              <a:rPr lang="th-TH" sz="2000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วง สาธารณรัฐประชาชนจีน 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th-TH" sz="2000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ต.ค. </a:t>
            </a:r>
            <a:r>
              <a:rPr lang="en-US" sz="2000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2566 </a:t>
            </a:r>
            <a:r>
              <a:rPr lang="th-TH" sz="2000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 ร่วมงานเสวนาวิชาการนานาชาติ สถาบันการศึกษาในเมืองคุนหมิง </a:t>
            </a:r>
            <a:endParaRPr lang="th-TH" sz="2000" dirty="0">
              <a:solidFill>
                <a:srgbClr val="C00000"/>
              </a:solidFill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13699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ตัวแทนเนื้อหา 6">
            <a:extLst>
              <a:ext uri="{FF2B5EF4-FFF2-40B4-BE49-F238E27FC236}">
                <a16:creationId xmlns:a16="http://schemas.microsoft.com/office/drawing/2014/main" id="{BC55F386-565E-C66F-00CF-75680CA5C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168" y="167340"/>
            <a:ext cx="10117208" cy="652331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th-TH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Minimal" panose="020B0500040200020003" pitchFamily="34" charset="-34"/>
                <a:cs typeface="FC Minimal" panose="020B0500040200020003" pitchFamily="34" charset="-34"/>
              </a:rPr>
              <a:t> </a:t>
            </a:r>
          </a:p>
          <a:p>
            <a:pPr marL="0" indent="0" algn="ctr">
              <a:buNone/>
            </a:pPr>
            <a:r>
              <a:rPr lang="th-TH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Minimal" panose="020B0500040200020003" pitchFamily="34" charset="-34"/>
                <a:cs typeface="FC Minimal" panose="020B0500040200020003" pitchFamily="34" charset="-34"/>
              </a:rPr>
              <a:t>กิจกรรมที่ดำเนินการได้ทำมา (ปี พ.ศ.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Minimal" panose="020B0500040200020003" pitchFamily="34" charset="-34"/>
                <a:cs typeface="FC Minimal" panose="020B0500040200020003" pitchFamily="34" charset="-34"/>
              </a:rPr>
              <a:t>2566 – 2567)</a:t>
            </a:r>
          </a:p>
          <a:p>
            <a:pPr marL="0" indent="0" algn="ctr">
              <a:buNone/>
            </a:pP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C Minimal" panose="020B0500040200020003" pitchFamily="34" charset="-34"/>
              <a:cs typeface="FC Minimal" panose="020B0500040200020003" pitchFamily="34" charset="-34"/>
            </a:endParaRPr>
          </a:p>
          <a:p>
            <a:pPr marL="0" indent="0">
              <a:buNone/>
            </a:pPr>
            <a:r>
              <a:rPr lang="th-TH" sz="3000" b="1" i="0" dirty="0">
                <a:solidFill>
                  <a:srgbClr val="7030A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โครงการส่งเสริมการแลกเปลี่ยนนักศึกษาระหว่างมหาวิทยาลัยเครือข่าย</a:t>
            </a:r>
          </a:p>
          <a:p>
            <a:pPr marL="128016" lvl="1" indent="0">
              <a:buNone/>
              <a:tabLst>
                <a:tab pos="284163" algn="l"/>
                <a:tab pos="1828800" algn="l"/>
              </a:tabLst>
            </a:pPr>
            <a:r>
              <a:rPr lang="en-US" sz="2200" b="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1) </a:t>
            </a:r>
            <a:r>
              <a:rPr lang="th-TH" sz="2200" b="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พ.ค. </a:t>
            </a:r>
            <a:r>
              <a:rPr lang="en-US" sz="2200" b="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2566</a:t>
            </a:r>
            <a:r>
              <a:rPr lang="th-TH" sz="2200" b="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	ส่ง</a:t>
            </a:r>
            <a:r>
              <a:rPr lang="th-TH" sz="2200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นักศึกษา</a:t>
            </a:r>
            <a:r>
              <a:rPr lang="th-TH" sz="2200" dirty="0">
                <a:latin typeface="FC Minimal" panose="020B0500040200020003" pitchFamily="34" charset="-34"/>
                <a:cs typeface="FC Minimal" panose="020B0500040200020003" pitchFamily="34" charset="-34"/>
              </a:rPr>
              <a:t>สาขาวิชาการศึกษาปฐมวัยและการสอนภาษาจีน </a:t>
            </a:r>
          </a:p>
          <a:p>
            <a:pPr marL="128016" lvl="1" indent="0">
              <a:buNone/>
              <a:tabLst>
                <a:tab pos="1828800" algn="l"/>
              </a:tabLst>
            </a:pPr>
            <a:r>
              <a:rPr lang="th-TH" sz="2200" dirty="0">
                <a:latin typeface="FC Minimal" panose="020B0500040200020003" pitchFamily="34" charset="-34"/>
                <a:cs typeface="FC Minimal" panose="020B0500040200020003" pitchFamily="34" charset="-34"/>
              </a:rPr>
              <a:t>	เข้าร่วม</a:t>
            </a:r>
            <a:r>
              <a:rPr lang="th-TH" sz="2200" b="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โครงการแลกเปลี่ยนนักศึกษาและอาจารย์</a:t>
            </a:r>
            <a:r>
              <a:rPr lang="th-TH" sz="2200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ด้านวิชาการและวัฒนธรรม</a:t>
            </a:r>
            <a:r>
              <a:rPr lang="th-TH" sz="2200" b="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 </a:t>
            </a:r>
            <a:r>
              <a:rPr lang="en-US" sz="2200" b="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en-US" sz="2200" b="1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Guizhou Game) </a:t>
            </a:r>
          </a:p>
          <a:p>
            <a:pPr marL="128016" lvl="1" indent="0">
              <a:buNone/>
              <a:tabLst>
                <a:tab pos="1828800" algn="l"/>
              </a:tabLst>
            </a:pPr>
            <a:r>
              <a:rPr lang="th-TH" sz="2200" b="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	ณ</a:t>
            </a:r>
            <a:r>
              <a:rPr lang="en-US" sz="2200" b="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 </a:t>
            </a:r>
            <a:r>
              <a:rPr lang="th-TH" sz="2200" b="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วิทยาลัยการศึกษาปฐม</a:t>
            </a:r>
            <a:r>
              <a:rPr lang="th-TH" sz="2200" b="0" i="0" dirty="0" err="1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วั</a:t>
            </a:r>
            <a:r>
              <a:rPr lang="th-TH" sz="2200" b="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ยก</a:t>
            </a:r>
            <a:r>
              <a:rPr lang="th-TH" sz="2200" b="0" i="0" dirty="0" err="1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ุ้ยห</a:t>
            </a:r>
            <a:r>
              <a:rPr lang="th-TH" sz="2200" b="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ยาง เมืองก</a:t>
            </a:r>
            <a:r>
              <a:rPr lang="th-TH" sz="2200" b="0" i="0" dirty="0" err="1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ุ้ยห</a:t>
            </a:r>
            <a:r>
              <a:rPr lang="th-TH" sz="2200" b="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ยาง มณฑลก</a:t>
            </a:r>
            <a:r>
              <a:rPr lang="th-TH" sz="2200" b="0" i="0" dirty="0" err="1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ุ้ย</a:t>
            </a:r>
            <a:r>
              <a:rPr lang="th-TH" sz="2200" b="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โจว </a:t>
            </a:r>
          </a:p>
          <a:p>
            <a:pPr marL="128016" lvl="1" indent="0">
              <a:buNone/>
              <a:tabLst>
                <a:tab pos="1828800" algn="l"/>
              </a:tabLst>
            </a:pPr>
            <a:endParaRPr lang="en-US" sz="2200" b="1" i="0" dirty="0">
              <a:solidFill>
                <a:srgbClr val="050505"/>
              </a:solidFill>
              <a:effectLst/>
              <a:highlight>
                <a:srgbClr val="FFFFFF"/>
              </a:highlight>
              <a:latin typeface="FC Minimal" panose="020B0500040200020003" pitchFamily="34" charset="-34"/>
              <a:cs typeface="FC Minimal" panose="020B0500040200020003" pitchFamily="34" charset="-34"/>
            </a:endParaRPr>
          </a:p>
          <a:p>
            <a:pPr marL="128016" lvl="1" indent="0">
              <a:buNone/>
              <a:tabLst>
                <a:tab pos="284163" algn="l"/>
                <a:tab pos="1828800" algn="l"/>
              </a:tabLst>
            </a:pPr>
            <a:r>
              <a:rPr lang="en-US" sz="220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2) </a:t>
            </a:r>
            <a:r>
              <a:rPr lang="th-TH" sz="2200" i="0" dirty="0" err="1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กย</a:t>
            </a:r>
            <a:r>
              <a:rPr lang="th-TH" sz="220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. </a:t>
            </a:r>
            <a:r>
              <a:rPr lang="en-US" sz="220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2566</a:t>
            </a:r>
            <a:r>
              <a:rPr lang="th-TH" sz="220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	</a:t>
            </a:r>
            <a:r>
              <a:rPr lang="th-TH" sz="2200" dirty="0">
                <a:latin typeface="FC Minimal" panose="020B0500040200020003" pitchFamily="34" charset="-34"/>
                <a:cs typeface="FC Minimal" panose="020B0500040200020003" pitchFamily="34" charset="-34"/>
              </a:rPr>
              <a:t>โครงการแลกเปลี่ยน นศ.ครูในภูมิภาคเอเชียตะวันออกเฉียงใต้</a:t>
            </a:r>
            <a:r>
              <a:rPr lang="en-US" sz="2200" dirty="0">
                <a:latin typeface="FC Minimal" panose="020B0500040200020003" pitchFamily="34" charset="-34"/>
                <a:cs typeface="FC Minimal" panose="020B0500040200020003" pitchFamily="34" charset="-34"/>
              </a:rPr>
              <a:t> </a:t>
            </a:r>
            <a:r>
              <a:rPr lang="th-TH" sz="2200" dirty="0">
                <a:latin typeface="FC Minimal" panose="020B0500040200020003" pitchFamily="34" charset="-34"/>
                <a:cs typeface="FC Minimal" panose="020B0500040200020003" pitchFamily="34" charset="-34"/>
              </a:rPr>
              <a:t>ระยะเวลา </a:t>
            </a:r>
            <a:r>
              <a:rPr lang="en-US" sz="2200" dirty="0">
                <a:latin typeface="FC Minimal" panose="020B0500040200020003" pitchFamily="34" charset="-34"/>
                <a:cs typeface="FC Minimal" panose="020B0500040200020003" pitchFamily="34" charset="-34"/>
              </a:rPr>
              <a:t>4 </a:t>
            </a:r>
            <a:r>
              <a:rPr lang="th-TH" sz="2200" dirty="0">
                <a:latin typeface="FC Minimal" panose="020B0500040200020003" pitchFamily="34" charset="-34"/>
                <a:cs typeface="FC Minimal" panose="020B0500040200020003" pitchFamily="34" charset="-34"/>
              </a:rPr>
              <a:t>สัปดาห์ </a:t>
            </a:r>
            <a:r>
              <a:rPr lang="en-US" sz="22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SEA-Teacher Batch 9 </a:t>
            </a:r>
          </a:p>
          <a:p>
            <a:pPr marL="128016" lvl="1" indent="0">
              <a:buNone/>
              <a:tabLst>
                <a:tab pos="1828800" algn="l"/>
              </a:tabLst>
            </a:pPr>
            <a:r>
              <a:rPr lang="th-TH" sz="2200" dirty="0">
                <a:latin typeface="FC Minimal" panose="020B0500040200020003" pitchFamily="34" charset="-34"/>
                <a:cs typeface="FC Minimal" panose="020B0500040200020003" pitchFamily="34" charset="-34"/>
              </a:rPr>
              <a:t>	(ส่ง นศ.ไทยร่วมโครงการ ณ ประเทศอินโดนีเซีย และ ฟิลิปปินส์ </a:t>
            </a:r>
            <a:r>
              <a:rPr lang="en-US" sz="2200" dirty="0">
                <a:latin typeface="FC Minimal" panose="020B0500040200020003" pitchFamily="34" charset="-34"/>
                <a:cs typeface="FC Minimal" panose="020B0500040200020003" pitchFamily="34" charset="-34"/>
              </a:rPr>
              <a:t>4 </a:t>
            </a:r>
            <a:r>
              <a:rPr lang="th-TH" sz="2200" dirty="0">
                <a:latin typeface="FC Minimal" panose="020B0500040200020003" pitchFamily="34" charset="-34"/>
                <a:cs typeface="FC Minimal" panose="020B0500040200020003" pitchFamily="34" charset="-34"/>
              </a:rPr>
              <a:t>คน และรับนักศึกษาต่างชาติมา </a:t>
            </a:r>
            <a:r>
              <a:rPr lang="en-US" sz="2200" dirty="0">
                <a:latin typeface="FC Minimal" panose="020B0500040200020003" pitchFamily="34" charset="-34"/>
                <a:cs typeface="FC Minimal" panose="020B0500040200020003" pitchFamily="34" charset="-34"/>
              </a:rPr>
              <a:t>10 </a:t>
            </a:r>
            <a:r>
              <a:rPr lang="th-TH" sz="2200" dirty="0">
                <a:latin typeface="FC Minimal" panose="020B0500040200020003" pitchFamily="34" charset="-34"/>
                <a:cs typeface="FC Minimal" panose="020B0500040200020003" pitchFamily="34" charset="-34"/>
              </a:rPr>
              <a:t>คน)</a:t>
            </a:r>
          </a:p>
          <a:p>
            <a:pPr marL="128016" lvl="1" indent="0">
              <a:buNone/>
              <a:tabLst>
                <a:tab pos="1828800" algn="l"/>
              </a:tabLst>
            </a:pPr>
            <a:endParaRPr lang="th-TH" sz="22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  <a:p>
            <a:pPr marL="128016" lvl="1" indent="0">
              <a:buNone/>
              <a:tabLst>
                <a:tab pos="284163" algn="l"/>
              </a:tabLst>
            </a:pPr>
            <a:r>
              <a:rPr lang="en-US" sz="220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3) </a:t>
            </a:r>
            <a:r>
              <a:rPr lang="th-TH" sz="2200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ตค.</a:t>
            </a:r>
            <a:r>
              <a:rPr lang="th-TH" sz="220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 </a:t>
            </a:r>
            <a:r>
              <a:rPr lang="en-US" sz="220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2566</a:t>
            </a:r>
            <a:r>
              <a:rPr lang="th-TH" sz="220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	ส่งนักศึกษา </a:t>
            </a:r>
            <a:r>
              <a:rPr lang="th-TH" sz="2200" i="0" dirty="0">
                <a:latin typeface="FC Minimal" panose="020B0500040200020003" pitchFamily="34" charset="-34"/>
                <a:cs typeface="FC Minimal" panose="020B0500040200020003" pitchFamily="34" charset="-34"/>
              </a:rPr>
              <a:t>สาขาวิชาการศึกษาปฐมวัย </a:t>
            </a:r>
            <a:r>
              <a:rPr lang="th-TH" sz="2200" b="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เข้าร่วมการแข่งขันทักษะการดูแลเด็กปฐมวัย ระดับอาเซียน </a:t>
            </a:r>
            <a:endParaRPr lang="en-US" sz="2200" b="0" i="0" dirty="0">
              <a:solidFill>
                <a:srgbClr val="050505"/>
              </a:solidFill>
              <a:effectLst/>
              <a:latin typeface="FC Minimal" panose="020B0500040200020003" pitchFamily="34" charset="-34"/>
              <a:cs typeface="FC Minimal" panose="020B0500040200020003" pitchFamily="34" charset="-34"/>
            </a:endParaRPr>
          </a:p>
          <a:p>
            <a:pPr marL="128016" lvl="1" indent="0">
              <a:buNone/>
              <a:tabLst>
                <a:tab pos="1828800" algn="l"/>
              </a:tabLst>
            </a:pPr>
            <a:r>
              <a:rPr lang="th-TH" sz="2200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	</a:t>
            </a:r>
            <a:r>
              <a:rPr lang="en-US" sz="2200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en-US" sz="2200" b="1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The 2023 China ASEAN Education Cooperation Week </a:t>
            </a:r>
            <a:r>
              <a:rPr lang="en-US" sz="2200" b="1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S</a:t>
            </a:r>
            <a:r>
              <a:rPr lang="en-US" sz="2200" b="1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kills Competition</a:t>
            </a:r>
            <a:r>
              <a:rPr lang="th-TH" sz="2200" b="1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) </a:t>
            </a:r>
          </a:p>
          <a:p>
            <a:pPr marL="128016" lvl="1" indent="0">
              <a:buNone/>
              <a:tabLst>
                <a:tab pos="1828800" algn="l"/>
              </a:tabLst>
            </a:pPr>
            <a:r>
              <a:rPr lang="th-TH" sz="2200" b="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	ณ วิทยาลัยการศึกษาปฐม</a:t>
            </a:r>
            <a:r>
              <a:rPr lang="th-TH" sz="2200" b="0" i="0" dirty="0" err="1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วั</a:t>
            </a:r>
            <a:r>
              <a:rPr lang="th-TH" sz="2200" b="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ยก</a:t>
            </a:r>
            <a:r>
              <a:rPr lang="th-TH" sz="2200" b="0" i="0" dirty="0" err="1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ุ้ยห</a:t>
            </a:r>
            <a:r>
              <a:rPr lang="th-TH" sz="2200" b="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ยาง เมืองก</a:t>
            </a:r>
            <a:r>
              <a:rPr lang="th-TH" sz="2200" b="0" i="0" dirty="0" err="1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ุ้ยห</a:t>
            </a:r>
            <a:r>
              <a:rPr lang="th-TH" sz="2200" b="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ยาง มณฑลก</a:t>
            </a:r>
            <a:r>
              <a:rPr lang="th-TH" sz="2200" b="0" i="0" dirty="0" err="1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ุ้ย</a:t>
            </a:r>
            <a:r>
              <a:rPr lang="th-TH" sz="2200" b="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โจว </a:t>
            </a:r>
          </a:p>
          <a:p>
            <a:pPr marL="128016" lvl="1" indent="0">
              <a:buNone/>
              <a:tabLst>
                <a:tab pos="1771650" algn="l"/>
              </a:tabLst>
            </a:pPr>
            <a:endParaRPr lang="en-US" sz="2200" b="1" i="0" dirty="0">
              <a:solidFill>
                <a:srgbClr val="050505"/>
              </a:solidFill>
              <a:effectLst/>
              <a:latin typeface="FC Minimal" panose="020B0500040200020003" pitchFamily="34" charset="-34"/>
              <a:cs typeface="FC Minimal" panose="020B0500040200020003" pitchFamily="34" charset="-34"/>
            </a:endParaRPr>
          </a:p>
          <a:p>
            <a:pPr marL="128016" lvl="1" indent="0">
              <a:buNone/>
              <a:tabLst>
                <a:tab pos="284163" algn="l"/>
                <a:tab pos="1828800" algn="l"/>
              </a:tabLst>
            </a:pPr>
            <a:r>
              <a:rPr lang="en-US" sz="2200" b="1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4) </a:t>
            </a:r>
            <a:r>
              <a:rPr lang="th-TH" sz="2200" b="1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พ.ค. </a:t>
            </a:r>
            <a:r>
              <a:rPr lang="en-US" sz="2200" b="1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2567</a:t>
            </a:r>
            <a:r>
              <a:rPr lang="th-TH" sz="2200" b="1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	</a:t>
            </a:r>
            <a:r>
              <a:rPr lang="th-TH" sz="220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ส่งนักศึกษา</a:t>
            </a:r>
            <a:r>
              <a:rPr lang="th-TH" sz="2200" dirty="0">
                <a:latin typeface="FC Minimal" panose="020B0500040200020003" pitchFamily="34" charset="-34"/>
                <a:cs typeface="FC Minimal" panose="020B0500040200020003" pitchFamily="34" charset="-34"/>
              </a:rPr>
              <a:t>สาขาวิชาการสอนภาษาจีนและภาษาจีน ศ</a:t>
            </a:r>
            <a:r>
              <a:rPr lang="th-TH" sz="22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ศ</a:t>
            </a:r>
            <a:r>
              <a:rPr lang="th-TH" sz="2200" dirty="0">
                <a:latin typeface="FC Minimal" panose="020B0500040200020003" pitchFamily="34" charset="-34"/>
                <a:cs typeface="FC Minimal" panose="020B0500040200020003" pitchFamily="34" charset="-34"/>
              </a:rPr>
              <a:t>.บ. เข้าร่วมโครงการ </a:t>
            </a:r>
            <a:r>
              <a:rPr lang="en-US" sz="2200" dirty="0">
                <a:latin typeface="FC Minimal" panose="020B0500040200020003" pitchFamily="34" charset="-34"/>
                <a:cs typeface="FC Minimal" panose="020B0500040200020003" pitchFamily="34" charset="-34"/>
              </a:rPr>
              <a:t>Short-Term Study Tour</a:t>
            </a:r>
            <a:r>
              <a:rPr lang="th-TH" sz="2200" dirty="0">
                <a:latin typeface="FC Minimal" panose="020B0500040200020003" pitchFamily="34" charset="-34"/>
                <a:cs typeface="FC Minimal" panose="020B0500040200020003" pitchFamily="34" charset="-34"/>
              </a:rPr>
              <a:t> </a:t>
            </a:r>
            <a:r>
              <a:rPr lang="en-US" sz="2200" dirty="0">
                <a:latin typeface="FC Minimal" panose="020B0500040200020003" pitchFamily="34" charset="-34"/>
                <a:cs typeface="FC Minimal" panose="020B0500040200020003" pitchFamily="34" charset="-34"/>
              </a:rPr>
              <a:t>1 </a:t>
            </a:r>
            <a:r>
              <a:rPr lang="th-TH" sz="2200" dirty="0">
                <a:latin typeface="FC Minimal" panose="020B0500040200020003" pitchFamily="34" charset="-34"/>
                <a:cs typeface="FC Minimal" panose="020B0500040200020003" pitchFamily="34" charset="-34"/>
              </a:rPr>
              <a:t>เดือน </a:t>
            </a:r>
          </a:p>
          <a:p>
            <a:pPr marL="128016" lvl="1" indent="0">
              <a:buNone/>
              <a:tabLst>
                <a:tab pos="1828800" algn="l"/>
              </a:tabLst>
            </a:pPr>
            <a:r>
              <a:rPr lang="th-TH" sz="2200" dirty="0">
                <a:latin typeface="FC Minimal" panose="020B0500040200020003" pitchFamily="34" charset="-34"/>
                <a:cs typeface="FC Minimal" panose="020B0500040200020003" pitchFamily="34" charset="-34"/>
              </a:rPr>
              <a:t>	ณ มหาวิทยาลัยเปิด</a:t>
            </a:r>
            <a:r>
              <a:rPr lang="th-TH" sz="22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ยูน</a:t>
            </a:r>
            <a:r>
              <a:rPr lang="th-TH" sz="22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นาน เมืองคุนหมิง มณฑล</a:t>
            </a:r>
            <a:r>
              <a:rPr lang="th-TH" sz="22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ยูน</a:t>
            </a:r>
            <a:r>
              <a:rPr lang="th-TH" sz="22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นาน</a:t>
            </a:r>
          </a:p>
          <a:p>
            <a:pPr marL="128016" lvl="1" indent="0">
              <a:buNone/>
              <a:tabLst>
                <a:tab pos="284163" algn="l"/>
              </a:tabLst>
            </a:pPr>
            <a:endParaRPr lang="th-TH" sz="2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  <a:p>
            <a:pPr marL="128016" lvl="1" indent="0">
              <a:buNone/>
              <a:tabLst>
                <a:tab pos="284163" algn="l"/>
              </a:tabLst>
            </a:pPr>
            <a:r>
              <a:rPr lang="th-TH" sz="3000" b="1" i="0" dirty="0">
                <a:solidFill>
                  <a:srgbClr val="7030A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โครงการบริการวิชาการแบบหารายได้ </a:t>
            </a:r>
            <a:endParaRPr lang="en-US" sz="3000" b="1" i="0" dirty="0">
              <a:solidFill>
                <a:srgbClr val="7030A0"/>
              </a:solidFill>
              <a:latin typeface="FC Minimal" panose="020B0500040200020003" pitchFamily="34" charset="-34"/>
              <a:cs typeface="FC Minimal" panose="020B0500040200020003" pitchFamily="34" charset="-34"/>
            </a:endParaRPr>
          </a:p>
          <a:p>
            <a:pPr marL="1771650" lvl="1" indent="0">
              <a:buNone/>
            </a:pPr>
            <a:r>
              <a:rPr lang="th-TH" sz="2600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	พ.ย. </a:t>
            </a:r>
            <a:r>
              <a:rPr lang="en-US" sz="2600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2566  </a:t>
            </a:r>
            <a:r>
              <a:rPr lang="th-TH" sz="2600" b="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โครงการฝึกอบรมระยะสั้น แลกเปลี่ยนเรียนรู้ภาษาและวัฒนธรรมไทย 2 สัปดาห์ </a:t>
            </a:r>
          </a:p>
          <a:p>
            <a:pPr marL="1828800" lvl="2" indent="0">
              <a:buNone/>
            </a:pPr>
            <a:r>
              <a:rPr lang="th-TH" sz="2200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2200" b="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วิทยาลัยการศึกษาปฐม</a:t>
            </a:r>
            <a:r>
              <a:rPr lang="th-TH" sz="2200" b="0" i="0" dirty="0" err="1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วั</a:t>
            </a:r>
            <a:r>
              <a:rPr lang="th-TH" sz="2200" b="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ยก</a:t>
            </a:r>
            <a:r>
              <a:rPr lang="th-TH" sz="2200" b="0" i="0" dirty="0" err="1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ุ้ยห</a:t>
            </a:r>
            <a:r>
              <a:rPr lang="th-TH" sz="2200" b="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ยาง มณฑลก</a:t>
            </a:r>
            <a:r>
              <a:rPr lang="th-TH" sz="2200" b="0" i="0" dirty="0" err="1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ุ้ย</a:t>
            </a:r>
            <a:r>
              <a:rPr lang="th-TH" sz="2200" b="0" i="0" dirty="0">
                <a:solidFill>
                  <a:srgbClr val="050505"/>
                </a:solidFill>
                <a:effectLst/>
                <a:latin typeface="FC Minimal" panose="020B0500040200020003" pitchFamily="34" charset="-34"/>
                <a:cs typeface="FC Minimal" panose="020B0500040200020003" pitchFamily="34" charset="-34"/>
              </a:rPr>
              <a:t>โจว</a:t>
            </a:r>
            <a:r>
              <a:rPr lang="th-TH" sz="2200" dirty="0">
                <a:solidFill>
                  <a:srgbClr val="050505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  <a:endParaRPr lang="th-TH" sz="2200" b="0" i="0" dirty="0">
              <a:solidFill>
                <a:srgbClr val="050505"/>
              </a:solidFill>
              <a:effectLst/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03397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431D4AB-66A4-D9D9-D512-10055003B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810" y="137154"/>
            <a:ext cx="1054433" cy="1054433"/>
          </a:xfrm>
          <a:prstGeom prst="rect">
            <a:avLst/>
          </a:prstGeom>
        </p:spPr>
      </p:pic>
      <p:graphicFrame>
        <p:nvGraphicFramePr>
          <p:cNvPr id="12" name="ตาราง 4">
            <a:extLst>
              <a:ext uri="{FF2B5EF4-FFF2-40B4-BE49-F238E27FC236}">
                <a16:creationId xmlns:a16="http://schemas.microsoft.com/office/drawing/2014/main" id="{AC81438B-1953-D247-6DC9-E5DE27A5C6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9026374"/>
              </p:ext>
            </p:extLst>
          </p:nvPr>
        </p:nvGraphicFramePr>
        <p:xfrm>
          <a:off x="797859" y="1191587"/>
          <a:ext cx="10596282" cy="542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8894">
                  <a:extLst>
                    <a:ext uri="{9D8B030D-6E8A-4147-A177-3AD203B41FA5}">
                      <a16:colId xmlns:a16="http://schemas.microsoft.com/office/drawing/2014/main" val="490422908"/>
                    </a:ext>
                  </a:extLst>
                </a:gridCol>
                <a:gridCol w="1883624">
                  <a:extLst>
                    <a:ext uri="{9D8B030D-6E8A-4147-A177-3AD203B41FA5}">
                      <a16:colId xmlns:a16="http://schemas.microsoft.com/office/drawing/2014/main" val="3278051215"/>
                    </a:ext>
                  </a:extLst>
                </a:gridCol>
                <a:gridCol w="3443764">
                  <a:extLst>
                    <a:ext uri="{9D8B030D-6E8A-4147-A177-3AD203B41FA5}">
                      <a16:colId xmlns:a16="http://schemas.microsoft.com/office/drawing/2014/main" val="1176117676"/>
                    </a:ext>
                  </a:extLst>
                </a:gridCol>
              </a:tblGrid>
              <a:tr h="347218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bg1"/>
                          </a:solidFill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ระดับ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/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หลักสูตร</a:t>
                      </a:r>
                      <a:endParaRPr lang="en-US" sz="2400" dirty="0">
                        <a:solidFill>
                          <a:schemeClr val="bg1"/>
                        </a:solidFill>
                        <a:latin typeface="FC Minimal" panose="020B0500040200020003" pitchFamily="34" charset="-34"/>
                        <a:cs typeface="FC Minimal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bg1"/>
                          </a:solidFill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ปีการศึกษา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2566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bg1"/>
                          </a:solidFill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หมายเหตุ</a:t>
                      </a:r>
                      <a:endParaRPr lang="en-US" sz="2400" dirty="0">
                        <a:solidFill>
                          <a:schemeClr val="bg1"/>
                        </a:solidFill>
                        <a:latin typeface="FC Minimal" panose="020B0500040200020003" pitchFamily="34" charset="-34"/>
                        <a:cs typeface="FC Minimal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08585"/>
                  </a:ext>
                </a:extLst>
              </a:tr>
              <a:tr h="680322">
                <a:tc>
                  <a:txBody>
                    <a:bodyPr/>
                    <a:lstStyle/>
                    <a:p>
                      <a:r>
                        <a:rPr lang="th-TH" sz="2400" b="1" u="none" dirty="0">
                          <a:effectLst/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ปริญญาตรี</a:t>
                      </a:r>
                    </a:p>
                    <a:p>
                      <a:r>
                        <a:rPr lang="th-TH" sz="2000" b="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ภาษาไทยเพื่อการสื่อสารสำหรับชาวต่างประเทศ (เทียบโอน)</a:t>
                      </a:r>
                      <a:endParaRPr lang="en-US" sz="2000" b="0" dirty="0">
                        <a:latin typeface="FC Minimal" panose="020B0500040200020003" pitchFamily="34" charset="-34"/>
                        <a:cs typeface="FC Minimal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2000" dirty="0">
                        <a:solidFill>
                          <a:srgbClr val="A50021"/>
                        </a:solidFill>
                        <a:latin typeface="FC Minimal" panose="020B0500040200020003" pitchFamily="34" charset="-34"/>
                        <a:cs typeface="FC Minimal" panose="020B0500040200020003" pitchFamily="34" charset="-34"/>
                      </a:endParaRPr>
                    </a:p>
                    <a:p>
                      <a:pPr algn="ctr"/>
                      <a:r>
                        <a:rPr lang="en-US" sz="2000" dirty="0">
                          <a:solidFill>
                            <a:srgbClr val="A50021"/>
                          </a:solidFill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สำเร็จการศึกษา ปีการศึกษา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2566 </a:t>
                      </a:r>
                      <a:endParaRPr lang="th-TH" sz="2000" dirty="0">
                        <a:solidFill>
                          <a:schemeClr val="tx1"/>
                        </a:solidFill>
                        <a:latin typeface="FC Minimal" panose="020B0500040200020003" pitchFamily="34" charset="-34"/>
                        <a:cs typeface="FC Minimal" panose="020B0500040200020003" pitchFamily="34" charset="-34"/>
                      </a:endParaRP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40</a:t>
                      </a:r>
                      <a:endParaRPr lang="th-TH" sz="2000" dirty="0">
                        <a:solidFill>
                          <a:schemeClr val="tx1"/>
                        </a:solidFill>
                        <a:latin typeface="FC Minimal" panose="020B0500040200020003" pitchFamily="34" charset="-34"/>
                        <a:cs typeface="FC Minimal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806157"/>
                  </a:ext>
                </a:extLst>
              </a:tr>
              <a:tr h="350596">
                <a:tc>
                  <a:txBody>
                    <a:bodyPr/>
                    <a:lstStyle/>
                    <a:p>
                      <a:r>
                        <a:rPr lang="th-TH" sz="2000" b="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ภาษาอังกฤษ (ศ</a:t>
                      </a:r>
                      <a:r>
                        <a:rPr lang="th-TH" sz="2000" b="0" dirty="0" err="1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ศ</a:t>
                      </a:r>
                      <a:r>
                        <a:rPr lang="th-TH" sz="2000" b="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.บ.)</a:t>
                      </a:r>
                      <a:endParaRPr lang="en-US" sz="2000" b="0" dirty="0">
                        <a:latin typeface="FC Minimal" panose="020B0500040200020003" pitchFamily="34" charset="-34"/>
                        <a:cs typeface="FC Minimal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A50021"/>
                          </a:solidFill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42095"/>
                  </a:ext>
                </a:extLst>
              </a:tr>
              <a:tr h="350596">
                <a:tc>
                  <a:txBody>
                    <a:bodyPr/>
                    <a:lstStyle/>
                    <a:p>
                      <a:r>
                        <a:rPr lang="th-TH" sz="2000" b="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การจัดการโลจิสติกและธุรกิจระหว่างประเทศ</a:t>
                      </a:r>
                      <a:endParaRPr lang="en-US" sz="2000" b="0" dirty="0">
                        <a:latin typeface="FC Minimal" panose="020B0500040200020003" pitchFamily="34" charset="-34"/>
                        <a:cs typeface="FC Minimal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A50021"/>
                          </a:solidFill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2006653"/>
                  </a:ext>
                </a:extLst>
              </a:tr>
              <a:tr h="350596">
                <a:tc>
                  <a:txBody>
                    <a:bodyPr/>
                    <a:lstStyle/>
                    <a:p>
                      <a:r>
                        <a:rPr lang="th-TH" sz="2000" b="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ภาษาจีน (ศ</a:t>
                      </a:r>
                      <a:r>
                        <a:rPr lang="th-TH" sz="2000" b="0" dirty="0" err="1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ศ</a:t>
                      </a:r>
                      <a:r>
                        <a:rPr lang="th-TH" sz="2000" b="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.บ.)</a:t>
                      </a:r>
                      <a:endParaRPr lang="en-US" sz="2000" b="0" dirty="0">
                        <a:latin typeface="FC Minimal" panose="020B0500040200020003" pitchFamily="34" charset="-34"/>
                        <a:cs typeface="FC Minimal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A50021"/>
                          </a:solidFill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9376288"/>
                  </a:ext>
                </a:extLst>
              </a:tr>
              <a:tr h="325518">
                <a:tc>
                  <a:txBody>
                    <a:bodyPr/>
                    <a:lstStyle/>
                    <a:p>
                      <a:pPr>
                        <a:tabLst>
                          <a:tab pos="1309688" algn="l"/>
                        </a:tabLst>
                      </a:pPr>
                      <a:r>
                        <a:rPr lang="th-TH" sz="2400" b="1" u="none" dirty="0">
                          <a:effectLst/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ปริญญาโท</a:t>
                      </a:r>
                      <a:r>
                        <a:rPr lang="th-TH" sz="2000" b="1" u="none" dirty="0">
                          <a:effectLst/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	</a:t>
                      </a:r>
                      <a:r>
                        <a:rPr lang="th-TH" sz="20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การจัดการ</a:t>
                      </a:r>
                      <a:endParaRPr lang="en-US" sz="2000" dirty="0">
                        <a:latin typeface="FC Minimal" panose="020B0500040200020003" pitchFamily="34" charset="-34"/>
                        <a:cs typeface="FC Minimal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A50021"/>
                          </a:solidFill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170192"/>
                  </a:ext>
                </a:extLst>
              </a:tr>
              <a:tr h="301972">
                <a:tc>
                  <a:txBody>
                    <a:bodyPr/>
                    <a:lstStyle/>
                    <a:p>
                      <a:pPr marL="1309688" indent="0"/>
                      <a:r>
                        <a:rPr lang="th-TH" sz="20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ภาษาไทย</a:t>
                      </a:r>
                      <a:endParaRPr lang="en-US" sz="2000" dirty="0">
                        <a:latin typeface="FC Minimal" panose="020B0500040200020003" pitchFamily="34" charset="-34"/>
                        <a:cs typeface="FC Minimal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A50021"/>
                          </a:solidFill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329163"/>
                  </a:ext>
                </a:extLst>
              </a:tr>
              <a:tr h="350596">
                <a:tc>
                  <a:txBody>
                    <a:bodyPr/>
                    <a:lstStyle/>
                    <a:p>
                      <a:pPr marL="1309688" indent="0"/>
                      <a:r>
                        <a:rPr lang="th-TH" sz="20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หลักสูตรและการสอน</a:t>
                      </a:r>
                      <a:endParaRPr lang="en-US" sz="2000" dirty="0">
                        <a:latin typeface="FC Minimal" panose="020B0500040200020003" pitchFamily="34" charset="-34"/>
                        <a:cs typeface="FC Minimal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A50021"/>
                          </a:solidFill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1349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309688" indent="0"/>
                      <a:r>
                        <a:rPr lang="th-TH" sz="20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บัญชี</a:t>
                      </a:r>
                      <a:endParaRPr lang="en-US" sz="2000" dirty="0">
                        <a:latin typeface="FC Minimal" panose="020B0500040200020003" pitchFamily="34" charset="-34"/>
                        <a:cs typeface="FC Minimal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A50021"/>
                          </a:solidFill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3511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309688" algn="l"/>
                        </a:tabLst>
                      </a:pPr>
                      <a:r>
                        <a:rPr lang="th-TH" sz="2400" b="1" u="none" dirty="0">
                          <a:effectLst/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ปริญญาเอก </a:t>
                      </a:r>
                      <a:r>
                        <a:rPr lang="th-TH" sz="2000" b="1" u="none" dirty="0">
                          <a:effectLst/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	</a:t>
                      </a:r>
                      <a:r>
                        <a:rPr lang="th-TH" sz="20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การจัดการ</a:t>
                      </a:r>
                      <a:endParaRPr lang="en-US" sz="2000" dirty="0">
                        <a:latin typeface="FC Minimal" panose="020B0500040200020003" pitchFamily="34" charset="-34"/>
                        <a:cs typeface="FC Minimal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A50021"/>
                          </a:solidFill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7403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309688" indent="0"/>
                      <a:r>
                        <a:rPr lang="th-TH" sz="20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ภาษาไทย</a:t>
                      </a:r>
                      <a:endParaRPr lang="en-US" sz="2000" dirty="0">
                        <a:latin typeface="FC Minimal" panose="020B0500040200020003" pitchFamily="34" charset="-34"/>
                        <a:cs typeface="FC Minimal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A50021"/>
                          </a:solidFill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รออนุมัติจบ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4688835"/>
                  </a:ext>
                </a:extLst>
              </a:tr>
              <a:tr h="438245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bg1"/>
                          </a:solidFill>
                          <a:effectLst/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รวม (คน)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FC Minimal" panose="020B0500040200020003" pitchFamily="34" charset="-34"/>
                        <a:cs typeface="FC Minimal" panose="020B0500040200020003" pitchFamily="34" charset="-34"/>
                      </a:endParaRPr>
                    </a:p>
                  </a:txBody>
                  <a:tcP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183</a:t>
                      </a:r>
                    </a:p>
                  </a:txBody>
                  <a:tcP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52</a:t>
                      </a:r>
                    </a:p>
                  </a:txBody>
                  <a:tcP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440985"/>
                  </a:ext>
                </a:extLst>
              </a:tr>
            </a:tbl>
          </a:graphicData>
        </a:graphic>
      </p:graphicFrame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9EA5007E-D614-1E8B-EAB7-07208FBB8CEF}"/>
              </a:ext>
            </a:extLst>
          </p:cNvPr>
          <p:cNvGrpSpPr/>
          <p:nvPr/>
        </p:nvGrpSpPr>
        <p:grpSpPr>
          <a:xfrm>
            <a:off x="7746742" y="33118"/>
            <a:ext cx="3647399" cy="1091473"/>
            <a:chOff x="7004890" y="84113"/>
            <a:chExt cx="4607990" cy="1378927"/>
          </a:xfrm>
        </p:grpSpPr>
        <p:pic>
          <p:nvPicPr>
            <p:cNvPr id="2050" name="Picture 2" descr="May be an image of 1 person and clarinet">
              <a:extLst>
                <a:ext uri="{FF2B5EF4-FFF2-40B4-BE49-F238E27FC236}">
                  <a16:creationId xmlns:a16="http://schemas.microsoft.com/office/drawing/2014/main" id="{8D3D0454-7029-4D7A-D49F-799015135B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3279" y="84116"/>
              <a:ext cx="2539601" cy="1378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No photo description available.">
              <a:extLst>
                <a:ext uri="{FF2B5EF4-FFF2-40B4-BE49-F238E27FC236}">
                  <a16:creationId xmlns:a16="http://schemas.microsoft.com/office/drawing/2014/main" id="{27A161F1-E196-AD98-61A6-EBAAE2266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4890" y="84113"/>
              <a:ext cx="2068389" cy="1378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EA623652-454E-ECE8-AEB6-1419AB70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859" y="173921"/>
            <a:ext cx="5800165" cy="980900"/>
          </a:xfrm>
        </p:spPr>
        <p:txBody>
          <a:bodyPr>
            <a:normAutofit/>
          </a:bodyPr>
          <a:lstStyle/>
          <a:p>
            <a:pPr algn="ctr"/>
            <a:r>
              <a:rPr lang="th-TH" sz="2800" b="1" dirty="0">
                <a:solidFill>
                  <a:srgbClr val="7030A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นักศึกษานานาชาติ รวมทุกชั้นปี (ปีการศึกษา </a:t>
            </a:r>
            <a:r>
              <a:rPr lang="en-US" sz="2800" b="1" dirty="0">
                <a:solidFill>
                  <a:srgbClr val="7030A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2566)</a:t>
            </a:r>
            <a:endParaRPr lang="en-US" sz="2800" dirty="0">
              <a:solidFill>
                <a:srgbClr val="7030A0"/>
              </a:solidFill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84881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9D0E4B2-B75F-5546-584A-18D4B6CD0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755970"/>
          </a:xfrm>
        </p:spPr>
        <p:txBody>
          <a:bodyPr>
            <a:normAutofit/>
          </a:bodyPr>
          <a:lstStyle/>
          <a:p>
            <a:pPr algn="ctr"/>
            <a:r>
              <a:rPr lang="th-TH" b="1" dirty="0">
                <a:solidFill>
                  <a:srgbClr val="7030A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แนวทางการขับเคลื่อนงานวิชาการต่างประเทศ ปี </a:t>
            </a:r>
            <a:r>
              <a:rPr lang="en-US" b="1" dirty="0">
                <a:solidFill>
                  <a:srgbClr val="7030A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2567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80252FC-B6BE-1486-85C7-1B30CFF4B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6450" y="0"/>
            <a:ext cx="755970" cy="755970"/>
          </a:xfrm>
          <a:prstGeom prst="rect">
            <a:avLst/>
          </a:prstGeom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C9520AB8-19DE-B108-15FF-232137C10882}"/>
              </a:ext>
            </a:extLst>
          </p:cNvPr>
          <p:cNvSpPr/>
          <p:nvPr/>
        </p:nvSpPr>
        <p:spPr>
          <a:xfrm>
            <a:off x="7088957" y="734855"/>
            <a:ext cx="4833782" cy="4132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28016" lvl="1" indent="0">
              <a:buNone/>
              <a:tabLst>
                <a:tab pos="284163" algn="l"/>
              </a:tabLst>
            </a:pPr>
            <a:endParaRPr lang="th-TH" sz="2400" b="1" u="sng" dirty="0">
              <a:solidFill>
                <a:srgbClr val="C00000"/>
              </a:solidFill>
              <a:latin typeface="FC Minimal" panose="020B0500040200020003" pitchFamily="34" charset="-34"/>
              <a:cs typeface="FC Minimal" panose="020B0500040200020003" pitchFamily="34" charset="-34"/>
            </a:endParaRPr>
          </a:p>
          <a:p>
            <a:pPr marL="128016" lvl="1" indent="0">
              <a:buNone/>
              <a:tabLst>
                <a:tab pos="284163" algn="l"/>
              </a:tabLst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2)</a:t>
            </a:r>
            <a:r>
              <a:rPr lang="th-TH" sz="2400" b="1" dirty="0">
                <a:solidFill>
                  <a:schemeClr val="accent6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อยู่ระหว่างการเจรจาเพื่อลงนามความร่วมมือ</a:t>
            </a:r>
          </a:p>
          <a:p>
            <a:pPr marL="128016" lvl="1" indent="0">
              <a:buNone/>
              <a:tabLst>
                <a:tab pos="284163" algn="l"/>
              </a:tabLst>
            </a:pPr>
            <a:endParaRPr lang="th-TH" sz="2400" b="1" dirty="0">
              <a:solidFill>
                <a:schemeClr val="accent6">
                  <a:lumMod val="50000"/>
                </a:schemeClr>
              </a:solidFill>
              <a:latin typeface="FC Minimal" panose="020B0500040200020003" pitchFamily="34" charset="-34"/>
              <a:cs typeface="FC Minimal" panose="020B0500040200020003" pitchFamily="34" charset="-34"/>
            </a:endParaRPr>
          </a:p>
          <a:p>
            <a:pPr marL="128016" lvl="1" indent="0">
              <a:buNone/>
              <a:tabLst>
                <a:tab pos="284163" algn="l"/>
              </a:tabLst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	1) </a:t>
            </a: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สาธารณรัฐประชาชนจีน (ขยายความร่วมมือกับมหาวิทยาลัยอื่นในจีน)	</a:t>
            </a:r>
          </a:p>
          <a:p>
            <a:pPr marL="128016" lvl="1" indent="0">
              <a:buNone/>
              <a:tabLst>
                <a:tab pos="284163" algn="l"/>
              </a:tabLst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    2) </a:t>
            </a: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ประเทศอินโดนีเซีย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: Universitas Negeri Malang</a:t>
            </a:r>
            <a:endParaRPr lang="th-TH" sz="2400" dirty="0">
              <a:solidFill>
                <a:schemeClr val="accent6">
                  <a:lumMod val="50000"/>
                </a:schemeClr>
              </a:solidFill>
              <a:latin typeface="FC Minimal" panose="020B0500040200020003" pitchFamily="34" charset="-34"/>
              <a:cs typeface="FC Minimal" panose="020B0500040200020003" pitchFamily="34" charset="-34"/>
            </a:endParaRPr>
          </a:p>
          <a:p>
            <a:pPr marL="128016" lvl="1" indent="0">
              <a:buNone/>
              <a:tabLst>
                <a:tab pos="284163" algn="l"/>
              </a:tabLst>
            </a:pP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	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3) </a:t>
            </a: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ส่ง นศ. สาขาวิชาภาษาไทยเพื่อการสื่อสารต่างประเทศ ไปศึกษาต่อ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: </a:t>
            </a: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ม.เปิด</a:t>
            </a:r>
            <a:r>
              <a:rPr lang="th-TH" sz="2400" dirty="0" err="1">
                <a:solidFill>
                  <a:schemeClr val="accent6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ยูน</a:t>
            </a: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นาน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, </a:t>
            </a:r>
            <a:endParaRPr lang="th-TH" sz="2400" dirty="0">
              <a:solidFill>
                <a:schemeClr val="accent6">
                  <a:lumMod val="50000"/>
                </a:schemeClr>
              </a:solidFill>
              <a:latin typeface="FC Minimal" panose="020B0500040200020003" pitchFamily="34" charset="-34"/>
              <a:cs typeface="FC Minimal" panose="020B0500040200020003" pitchFamily="34" charset="-34"/>
            </a:endParaRPr>
          </a:p>
          <a:p>
            <a:pPr marL="128016" lvl="1" indent="0">
              <a:buNone/>
              <a:tabLst>
                <a:tab pos="284163" algn="l"/>
              </a:tabLst>
            </a:pP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ว.การศึกษาปฐม</a:t>
            </a:r>
            <a:r>
              <a:rPr lang="th-TH" sz="2400" dirty="0" err="1">
                <a:solidFill>
                  <a:schemeClr val="accent6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วั</a:t>
            </a: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ยก</a:t>
            </a:r>
            <a:r>
              <a:rPr lang="th-TH" sz="2400" dirty="0" err="1">
                <a:solidFill>
                  <a:schemeClr val="accent6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ุ้ยห</a:t>
            </a: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ยาง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, </a:t>
            </a: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ว.อาชีวศึกษาและเทคโนโลยีสิบสองปันนา (คก.แลกเปลี่ยน)</a:t>
            </a:r>
            <a:endParaRPr lang="th-TH" sz="2000" dirty="0">
              <a:solidFill>
                <a:schemeClr val="accent6">
                  <a:lumMod val="50000"/>
                </a:schemeClr>
              </a:solidFill>
              <a:latin typeface="FC Minimal" panose="020B0500040200020003" pitchFamily="34" charset="-34"/>
              <a:cs typeface="FC Minimal" panose="020B0500040200020003" pitchFamily="34" charset="-34"/>
            </a:endParaRPr>
          </a:p>
          <a:p>
            <a:pPr marL="128016" lvl="1" indent="0">
              <a:buNone/>
              <a:tabLst>
                <a:tab pos="284163" algn="l"/>
              </a:tabLst>
            </a:pPr>
            <a:endParaRPr lang="th-TH" sz="2000" dirty="0">
              <a:solidFill>
                <a:srgbClr val="C00000"/>
              </a:solidFill>
              <a:latin typeface="FC Minimal" panose="020B0500040200020003" pitchFamily="34" charset="-34"/>
              <a:cs typeface="FC Minimal" panose="020B0500040200020003" pitchFamily="34" charset="-34"/>
            </a:endParaRPr>
          </a:p>
          <a:p>
            <a:pPr marL="128016" lvl="1" indent="0">
              <a:buNone/>
              <a:tabLst>
                <a:tab pos="284163" algn="l"/>
              </a:tabLst>
            </a:pPr>
            <a:endParaRPr lang="th-TH" sz="20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A79AFEC6-8D63-E555-DA41-3EAA064C339E}"/>
              </a:ext>
            </a:extLst>
          </p:cNvPr>
          <p:cNvSpPr/>
          <p:nvPr/>
        </p:nvSpPr>
        <p:spPr>
          <a:xfrm>
            <a:off x="269260" y="4990907"/>
            <a:ext cx="11653479" cy="17391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28016" lvl="1" indent="0">
              <a:spcBef>
                <a:spcPts val="600"/>
              </a:spcBef>
              <a:buNone/>
              <a:tabLst>
                <a:tab pos="284163" algn="l"/>
              </a:tabLst>
            </a:pPr>
            <a:r>
              <a:rPr lang="th-TH" sz="2000" b="1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หลักสูตรที่มีเป้าหมายรับนักศึกษาต่างชาติและหลักสูตรที่เป็นที่สนใจของนักศึกษาต่างชาติ</a:t>
            </a:r>
          </a:p>
          <a:p>
            <a:pPr marL="2057400" lvl="1" indent="-1930400">
              <a:buNone/>
              <a:tabLst>
                <a:tab pos="284163" algn="l"/>
                <a:tab pos="1771650" algn="l"/>
                <a:tab pos="2057400" algn="l"/>
              </a:tabLst>
            </a:pPr>
            <a:r>
              <a:rPr lang="th-TH" sz="2000" b="1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	ระดับปริญญาตรี</a:t>
            </a:r>
            <a:r>
              <a:rPr lang="en-US" sz="2000" b="1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 </a:t>
            </a:r>
            <a:r>
              <a:rPr lang="th-TH" sz="2000" b="1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	</a:t>
            </a:r>
            <a:r>
              <a:rPr lang="en-US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-</a:t>
            </a:r>
            <a:r>
              <a:rPr lang="th-TH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	ภาษาไทยเพื่อการสื่อสารสำหรับชาวต่างประเทศ </a:t>
            </a:r>
            <a:r>
              <a:rPr lang="en-US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/ </a:t>
            </a:r>
            <a:r>
              <a:rPr lang="th-TH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โลจิสติก</a:t>
            </a:r>
            <a:r>
              <a:rPr lang="th-TH" sz="2000" dirty="0" err="1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ส์แ</a:t>
            </a:r>
            <a:r>
              <a:rPr lang="th-TH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ละธุรกิจระหว่างประเทศ </a:t>
            </a:r>
            <a:r>
              <a:rPr lang="en-US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/</a:t>
            </a:r>
            <a:r>
              <a:rPr lang="th-TH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การสอนภาษาจีนสำหรับชาวต่างชาติ </a:t>
            </a:r>
            <a:r>
              <a:rPr lang="en-US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/</a:t>
            </a:r>
            <a:r>
              <a:rPr lang="th-TH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นวัตกรรมการท่องเที่ยวและธุรกิจบริการ </a:t>
            </a:r>
            <a:r>
              <a:rPr lang="en-US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/</a:t>
            </a:r>
            <a:r>
              <a:rPr lang="th-TH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 ศิลปะและการออกแบบ </a:t>
            </a:r>
            <a:r>
              <a:rPr lang="en-US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/</a:t>
            </a:r>
            <a:r>
              <a:rPr lang="th-TH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บริหารธุรกิจ</a:t>
            </a:r>
          </a:p>
          <a:p>
            <a:pPr marL="128016" lvl="1" indent="0">
              <a:buNone/>
              <a:tabLst>
                <a:tab pos="284163" algn="l"/>
                <a:tab pos="1771650" algn="l"/>
                <a:tab pos="2057400" algn="l"/>
              </a:tabLst>
            </a:pPr>
            <a:r>
              <a:rPr lang="th-TH" sz="2000" b="1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	ระดับบัณฑิตศึกษา	</a:t>
            </a:r>
            <a:r>
              <a:rPr lang="en-US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-</a:t>
            </a:r>
            <a:r>
              <a:rPr lang="th-TH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	ภาษาไทย  </a:t>
            </a:r>
            <a:r>
              <a:rPr lang="en-US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/</a:t>
            </a:r>
            <a:r>
              <a:rPr lang="th-TH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 การจัดการ</a:t>
            </a:r>
            <a:r>
              <a:rPr lang="en-US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  </a:t>
            </a:r>
            <a:r>
              <a:rPr lang="th-TH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/</a:t>
            </a:r>
            <a:r>
              <a:rPr lang="en-US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 </a:t>
            </a:r>
            <a:r>
              <a:rPr lang="th-TH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บริหารการศึกษา</a:t>
            </a:r>
          </a:p>
          <a:p>
            <a:pPr marL="128016" lvl="1" indent="0">
              <a:spcAft>
                <a:spcPts val="200"/>
              </a:spcAft>
              <a:buNone/>
              <a:tabLst>
                <a:tab pos="284163" algn="l"/>
                <a:tab pos="1771650" algn="l"/>
                <a:tab pos="2057400" algn="l"/>
              </a:tabLst>
            </a:pPr>
            <a:r>
              <a:rPr lang="th-TH" sz="2000" b="1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	หลักสูตรระยะสั้น	</a:t>
            </a:r>
            <a:r>
              <a:rPr lang="en-US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-</a:t>
            </a:r>
            <a:r>
              <a:rPr lang="th-TH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	ภาษาไทยเพื่อการสื่อสาร</a:t>
            </a:r>
            <a:r>
              <a:rPr lang="en-US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 </a:t>
            </a:r>
            <a:r>
              <a:rPr lang="th-TH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/</a:t>
            </a:r>
            <a:r>
              <a:rPr lang="en-US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 </a:t>
            </a:r>
            <a:r>
              <a:rPr lang="th-TH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ภาษาและวัฒนธรรมไทย (</a:t>
            </a:r>
            <a:r>
              <a:rPr lang="en-US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2 </a:t>
            </a:r>
            <a:r>
              <a:rPr lang="th-TH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สัปดาห์</a:t>
            </a:r>
            <a:r>
              <a:rPr lang="en-US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,</a:t>
            </a:r>
            <a:r>
              <a:rPr lang="th-TH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4 </a:t>
            </a:r>
            <a:r>
              <a:rPr lang="th-TH" sz="2000" dirty="0">
                <a:solidFill>
                  <a:srgbClr val="C00000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สัปดาห์)	</a:t>
            </a:r>
            <a:endParaRPr lang="th-TH" sz="2000" b="1" dirty="0">
              <a:solidFill>
                <a:srgbClr val="C00000"/>
              </a:solidFill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A608FE2C-D03C-9A08-011B-569F194E5F05}"/>
              </a:ext>
            </a:extLst>
          </p:cNvPr>
          <p:cNvSpPr/>
          <p:nvPr/>
        </p:nvSpPr>
        <p:spPr>
          <a:xfrm>
            <a:off x="269261" y="734855"/>
            <a:ext cx="6722887" cy="41327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>
              <a:spcBef>
                <a:spcPts val="600"/>
              </a:spcBef>
            </a:pPr>
            <a:endParaRPr lang="th-TH" b="1" dirty="0">
              <a:solidFill>
                <a:srgbClr val="7030A0"/>
              </a:solidFill>
              <a:latin typeface="FC Minimal" panose="020B0500040200020003" pitchFamily="34" charset="-34"/>
              <a:cs typeface="FC Minimal" panose="020B0500040200020003" pitchFamily="34" charset="-34"/>
            </a:endParaRPr>
          </a:p>
          <a:p>
            <a:pPr marL="0">
              <a:spcBef>
                <a:spcPts val="600"/>
              </a:spcBef>
            </a:pPr>
            <a:endParaRPr lang="th-TH" b="1" dirty="0">
              <a:solidFill>
                <a:srgbClr val="7030A0"/>
              </a:solidFill>
              <a:latin typeface="FC Minimal" panose="020B0500040200020003" pitchFamily="34" charset="-34"/>
              <a:cs typeface="FC Minimal" panose="020B0500040200020003" pitchFamily="34" charset="-34"/>
            </a:endParaRPr>
          </a:p>
          <a:p>
            <a:pPr marL="0">
              <a:spcBef>
                <a:spcPts val="600"/>
              </a:spcBef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1) 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ลงนาม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MOU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 เสร็จ/อยู่ระหว่างดำเนินการ</a:t>
            </a:r>
          </a:p>
          <a:p>
            <a:pPr marL="742950" lvl="1" indent="-515938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Yunan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Feihang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 Education Investment Group </a:t>
            </a:r>
          </a:p>
          <a:p>
            <a:pPr marL="742950" lvl="1" indent="1588">
              <a:spcBef>
                <a:spcPts val="600"/>
              </a:spcBef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2400" dirty="0" err="1">
                <a:solidFill>
                  <a:schemeClr val="accent2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ยูน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นานเฟยหาง) อยู่ระหว่างการ ปชส.รับนักศึกษาใหม่               (ปีการศึกษา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2567)</a:t>
            </a:r>
          </a:p>
          <a:p>
            <a:pPr marL="742950" lvl="1" indent="-515938">
              <a:spcBef>
                <a:spcPts val="600"/>
              </a:spcBef>
              <a:buAutoNum type="arabicParenR"/>
            </a:pP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สาขาโลจิสติก</a:t>
            </a:r>
            <a:r>
              <a:rPr lang="th-TH" sz="2400" dirty="0" err="1">
                <a:solidFill>
                  <a:schemeClr val="accent2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ส์แ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ละธุรกิจระหว่างประเทศ</a:t>
            </a:r>
          </a:p>
          <a:p>
            <a:pPr marL="742950" lvl="1" indent="-515938">
              <a:spcBef>
                <a:spcPts val="600"/>
              </a:spcBef>
              <a:buAutoNum type="arabicParenR"/>
            </a:pP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สาขานวัตกรรมการท่องเที่ยวและธุรกิจบริการ</a:t>
            </a:r>
          </a:p>
          <a:p>
            <a:pPr marL="742950" lvl="1" indent="-515938">
              <a:spcBef>
                <a:spcPts val="600"/>
              </a:spcBef>
              <a:buAutoNum type="arabicParenR"/>
            </a:pP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สาขาบริหารธุรกิจ</a:t>
            </a:r>
          </a:p>
          <a:p>
            <a:pPr marL="742950" lvl="1" indent="-515938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ม. อาชีวศึกษาและเทคโนโลยีการเกษตรกว่างซี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: 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ทำโครงการนักศึกษาแลกเปลี่ยนฝึกประสบการณ์วิชาชีพ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2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 เดือน (สาขาการสอนภาษาจีนสำหรับชาวต่างประเทศ)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    </a:t>
            </a:r>
          </a:p>
          <a:p>
            <a:pPr marL="0">
              <a:spcBef>
                <a:spcPts val="600"/>
              </a:spcBef>
            </a:pPr>
            <a:endParaRPr lang="th-TH" b="1" dirty="0">
              <a:solidFill>
                <a:srgbClr val="7030A0"/>
              </a:solidFill>
              <a:latin typeface="FC Minimal" panose="020B0500040200020003" pitchFamily="34" charset="-34"/>
              <a:cs typeface="FC Minimal" panose="020B0500040200020003" pitchFamily="34" charset="-34"/>
            </a:endParaRPr>
          </a:p>
          <a:p>
            <a:pPr marL="2057400" indent="-2057400">
              <a:spcBef>
                <a:spcPts val="600"/>
              </a:spcBef>
            </a:pPr>
            <a:endParaRPr lang="en-US" b="1" dirty="0">
              <a:solidFill>
                <a:srgbClr val="7030A0"/>
              </a:solidFill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69370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7AD0779B-3B91-4615-A566-E8E40EC0E675}"/>
              </a:ext>
            </a:extLst>
          </p:cNvPr>
          <p:cNvGrpSpPr/>
          <p:nvPr/>
        </p:nvGrpSpPr>
        <p:grpSpPr>
          <a:xfrm>
            <a:off x="1" y="5008928"/>
            <a:ext cx="12191999" cy="1318987"/>
            <a:chOff x="1" y="4959383"/>
            <a:chExt cx="12191999" cy="131898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F8EF26-7AD5-4E7F-95B3-9A57CF80C483}"/>
                </a:ext>
              </a:extLst>
            </p:cNvPr>
            <p:cNvSpPr txBox="1"/>
            <p:nvPr/>
          </p:nvSpPr>
          <p:spPr>
            <a:xfrm>
              <a:off x="1" y="4959383"/>
              <a:ext cx="12191999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/>
                  <a:cs typeface="Arial" pitchFamily="34" charset="0"/>
                </a:rPr>
                <a:t>THANK YOU</a:t>
              </a:r>
              <a:endParaRPr kumimoji="0" lang="ko-KR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Arial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ADEB2CA-D11F-4CA5-BC5A-6C38FF4BF392}"/>
                </a:ext>
              </a:extLst>
            </p:cNvPr>
            <p:cNvSpPr txBox="1"/>
            <p:nvPr/>
          </p:nvSpPr>
          <p:spPr>
            <a:xfrm>
              <a:off x="148" y="5898714"/>
              <a:ext cx="12191852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/>
                  <a:cs typeface="Arial" pitchFamily="34" charset="0"/>
                </a:rPr>
                <a:t>Insert the Subtitle of Your Presentation</a:t>
              </a:r>
              <a:endParaRPr kumimoji="0" lang="ko-KR" alt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1656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38F4C19-C5F7-6896-C8E6-AB111DF33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7025" y="645460"/>
            <a:ext cx="7427259" cy="1511394"/>
          </a:xfrm>
        </p:spPr>
        <p:txBody>
          <a:bodyPr>
            <a:noAutofit/>
          </a:bodyPr>
          <a:lstStyle/>
          <a:p>
            <a:pPr algn="ctr"/>
            <a:r>
              <a:rPr lang="th-TH" sz="3600" b="0" i="0" dirty="0">
                <a:solidFill>
                  <a:srgbClr val="212529"/>
                </a:solidFill>
                <a:effectLst/>
                <a:latin typeface="+mn-lt"/>
                <a:cs typeface="Prompt ExtraBold" panose="00000900000000000000" pitchFamily="2" charset="-34"/>
              </a:rPr>
              <a:t>กรอบนโยบายและยุทธศาสตร์การอุดมศึกษา วิทยาศาสตร์ วิจัย</a:t>
            </a:r>
            <a:br>
              <a:rPr lang="th-TH" sz="3600" b="0" i="0" dirty="0">
                <a:solidFill>
                  <a:srgbClr val="212529"/>
                </a:solidFill>
                <a:effectLst/>
                <a:latin typeface="+mn-lt"/>
                <a:cs typeface="Prompt ExtraBold" panose="00000900000000000000" pitchFamily="2" charset="-34"/>
              </a:rPr>
            </a:br>
            <a:r>
              <a:rPr lang="th-TH" sz="3600" b="0" i="0" dirty="0">
                <a:solidFill>
                  <a:srgbClr val="212529"/>
                </a:solidFill>
                <a:effectLst/>
                <a:latin typeface="+mn-lt"/>
                <a:cs typeface="Prompt ExtraBold" panose="00000900000000000000" pitchFamily="2" charset="-34"/>
              </a:rPr>
              <a:t>และนวัตกรรม พ.ศ. 2566-2570</a:t>
            </a:r>
            <a:endParaRPr lang="th-TH" sz="3600" dirty="0">
              <a:latin typeface="+mn-lt"/>
              <a:cs typeface="Prompt ExtraBold" panose="00000900000000000000" pitchFamily="2" charset="-34"/>
            </a:endParaRPr>
          </a:p>
        </p:txBody>
      </p:sp>
      <p:graphicFrame>
        <p:nvGraphicFramePr>
          <p:cNvPr id="4" name="ไดอะแกรม 3">
            <a:extLst>
              <a:ext uri="{FF2B5EF4-FFF2-40B4-BE49-F238E27FC236}">
                <a16:creationId xmlns:a16="http://schemas.microsoft.com/office/drawing/2014/main" id="{7E6E2D08-A402-3B41-9263-46D5280EBB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5054581"/>
              </p:ext>
            </p:extLst>
          </p:nvPr>
        </p:nvGraphicFramePr>
        <p:xfrm>
          <a:off x="3488906" y="2214281"/>
          <a:ext cx="8366918" cy="3998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Google Shape;48;p15">
            <a:extLst>
              <a:ext uri="{FF2B5EF4-FFF2-40B4-BE49-F238E27FC236}">
                <a16:creationId xmlns:a16="http://schemas.microsoft.com/office/drawing/2014/main" id="{EF2BEDD3-3282-0CB5-13E3-8FF6E177F30B}"/>
              </a:ext>
            </a:extLst>
          </p:cNvPr>
          <p:cNvSpPr txBox="1">
            <a:spLocks/>
          </p:cNvSpPr>
          <p:nvPr/>
        </p:nvSpPr>
        <p:spPr>
          <a:xfrm>
            <a:off x="134471" y="1308847"/>
            <a:ext cx="3222812" cy="4114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th-TH" sz="4800" dirty="0">
                <a:solidFill>
                  <a:srgbClr val="0070C0"/>
                </a:solidFill>
                <a:latin typeface="+mn-lt"/>
                <a:cs typeface="Prompt Black" panose="00000A00000000000000" pitchFamily="2" charset="-34"/>
              </a:rPr>
              <a:t>สรุปผลการดำเนินงาน</a:t>
            </a:r>
            <a:br>
              <a:rPr lang="th-TH" sz="4800" dirty="0">
                <a:solidFill>
                  <a:srgbClr val="0070C0"/>
                </a:solidFill>
                <a:latin typeface="+mn-lt"/>
                <a:cs typeface="Prompt Black" panose="00000A00000000000000" pitchFamily="2" charset="-34"/>
              </a:rPr>
            </a:br>
            <a:r>
              <a:rPr lang="th-TH" sz="4800" dirty="0">
                <a:solidFill>
                  <a:srgbClr val="0070C0"/>
                </a:solidFill>
                <a:latin typeface="+mn-lt"/>
                <a:cs typeface="Prompt Black" panose="00000A00000000000000" pitchFamily="2" charset="-34"/>
              </a:rPr>
              <a:t>สถาบันวิจัยและพัฒนา</a:t>
            </a:r>
          </a:p>
          <a:p>
            <a:pPr>
              <a:spcBef>
                <a:spcPts val="0"/>
              </a:spcBef>
            </a:pPr>
            <a:r>
              <a:rPr lang="th-TH" sz="4800" dirty="0">
                <a:solidFill>
                  <a:srgbClr val="0070C0"/>
                </a:solidFill>
                <a:latin typeface="+mn-lt"/>
                <a:cs typeface="Prompt Black" panose="00000A00000000000000" pitchFamily="2" charset="-34"/>
              </a:rPr>
              <a:t>ปี </a:t>
            </a:r>
            <a:r>
              <a:rPr lang="en-US" sz="4800" dirty="0">
                <a:solidFill>
                  <a:srgbClr val="0070C0"/>
                </a:solidFill>
                <a:latin typeface="+mn-lt"/>
                <a:cs typeface="Prompt Black" panose="00000A00000000000000" pitchFamily="2" charset="-34"/>
              </a:rPr>
              <a:t>63-66</a:t>
            </a:r>
            <a:br>
              <a:rPr lang="th-TH" sz="4800" dirty="0">
                <a:solidFill>
                  <a:srgbClr val="0070C0"/>
                </a:solidFill>
                <a:latin typeface="+mn-lt"/>
                <a:cs typeface="Prompt Black" panose="00000A00000000000000" pitchFamily="2" charset="-34"/>
              </a:rPr>
            </a:br>
            <a:endParaRPr lang="th-TH" sz="4800" dirty="0">
              <a:solidFill>
                <a:srgbClr val="0070C0"/>
              </a:solidFill>
              <a:latin typeface="+mn-lt"/>
              <a:cs typeface="Prompt Black" panose="00000A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42828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F5F18FA4-A0A4-2335-B208-A8325602A3B3}"/>
              </a:ext>
            </a:extLst>
          </p:cNvPr>
          <p:cNvSpPr/>
          <p:nvPr/>
        </p:nvSpPr>
        <p:spPr>
          <a:xfrm>
            <a:off x="122548" y="5923808"/>
            <a:ext cx="8754916" cy="883269"/>
          </a:xfrm>
          <a:prstGeom prst="rect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674DA34E-E1D5-6CB1-C7F9-219D1AA7E83A}"/>
              </a:ext>
            </a:extLst>
          </p:cNvPr>
          <p:cNvSpPr/>
          <p:nvPr/>
        </p:nvSpPr>
        <p:spPr>
          <a:xfrm>
            <a:off x="1850798" y="2556"/>
            <a:ext cx="8490406" cy="1113196"/>
          </a:xfrm>
          <a:prstGeom prst="rect">
            <a:avLst/>
          </a:prstGeom>
          <a:solidFill>
            <a:schemeClr val="accent1">
              <a:lumMod val="20000"/>
              <a:lumOff val="8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F2D12B17-9B19-6045-13CB-0D8D853E2819}"/>
              </a:ext>
            </a:extLst>
          </p:cNvPr>
          <p:cNvSpPr/>
          <p:nvPr/>
        </p:nvSpPr>
        <p:spPr>
          <a:xfrm>
            <a:off x="2077263" y="0"/>
            <a:ext cx="8037476" cy="957532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Google Shape;392;p24"/>
          <p:cNvSpPr txBox="1">
            <a:spLocks noGrp="1"/>
          </p:cNvSpPr>
          <p:nvPr>
            <p:ph type="title"/>
          </p:nvPr>
        </p:nvSpPr>
        <p:spPr>
          <a:xfrm>
            <a:off x="951000" y="50923"/>
            <a:ext cx="10290000" cy="102712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th-TH" sz="2667" dirty="0">
                <a:solidFill>
                  <a:schemeClr val="bg1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งบประมาณสนับสนุนทุนวิจัย ภายใน ภายนอก </a:t>
            </a:r>
            <a:br>
              <a:rPr lang="th-TH" sz="2667" dirty="0">
                <a:solidFill>
                  <a:schemeClr val="bg1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</a:br>
            <a:r>
              <a:rPr lang="th-TH" sz="2667" dirty="0">
                <a:solidFill>
                  <a:schemeClr val="bg1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ปีงบประมาณ 2563-2566</a:t>
            </a:r>
            <a:endParaRPr sz="2667" dirty="0">
              <a:solidFill>
                <a:schemeClr val="bg1"/>
              </a:solidFill>
              <a:latin typeface="Prompt Bold" panose="00000800000000000000" pitchFamily="2" charset="-34"/>
              <a:cs typeface="Prompt Bold" panose="00000800000000000000" pitchFamily="2" charset="-34"/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1EE634DC-2EBC-BEB7-6566-7956E3A38517}"/>
              </a:ext>
            </a:extLst>
          </p:cNvPr>
          <p:cNvSpPr txBox="1"/>
          <p:nvPr/>
        </p:nvSpPr>
        <p:spPr>
          <a:xfrm>
            <a:off x="212526" y="6004809"/>
            <a:ext cx="6038833" cy="769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sz="1467" dirty="0">
              <a:solidFill>
                <a:srgbClr val="FF0000"/>
              </a:solidFill>
              <a:latin typeface="Prompt Bold" panose="00000800000000000000" pitchFamily="2" charset="-34"/>
              <a:cs typeface="Prompt Bold" panose="00000800000000000000" pitchFamily="2" charset="-34"/>
            </a:endParaRPr>
          </a:p>
          <a:p>
            <a:r>
              <a:rPr lang="th-TH" sz="1467" dirty="0">
                <a:solidFill>
                  <a:srgbClr val="FF000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*หมายเหตุ </a:t>
            </a:r>
            <a:r>
              <a:rPr lang="en-US" sz="1467" dirty="0">
                <a:solidFill>
                  <a:srgbClr val="FF000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:  </a:t>
            </a:r>
            <a:r>
              <a:rPr lang="th-TH" sz="1467" dirty="0">
                <a:solidFill>
                  <a:srgbClr val="FF000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ปีงบประมาณ 2563 งบ ววน. นำมานับเป็นงบประมาณ ภายใน</a:t>
            </a:r>
          </a:p>
          <a:p>
            <a:r>
              <a:rPr lang="th-TH" sz="1467" dirty="0">
                <a:solidFill>
                  <a:srgbClr val="FF000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                 </a:t>
            </a:r>
          </a:p>
        </p:txBody>
      </p:sp>
      <p:graphicFrame>
        <p:nvGraphicFramePr>
          <p:cNvPr id="4" name="แผนภูมิ 3">
            <a:extLst>
              <a:ext uri="{FF2B5EF4-FFF2-40B4-BE49-F238E27FC236}">
                <a16:creationId xmlns:a16="http://schemas.microsoft.com/office/drawing/2014/main" id="{CE74A809-55BD-55BC-0C67-6B6BDB0D96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4393833"/>
              </p:ext>
            </p:extLst>
          </p:nvPr>
        </p:nvGraphicFramePr>
        <p:xfrm>
          <a:off x="342900" y="1207589"/>
          <a:ext cx="11525250" cy="4764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9B9322E1-4569-7758-1B70-613BA4257E53}"/>
              </a:ext>
            </a:extLst>
          </p:cNvPr>
          <p:cNvSpPr txBox="1"/>
          <p:nvPr/>
        </p:nvSpPr>
        <p:spPr>
          <a:xfrm>
            <a:off x="1377977" y="5325565"/>
            <a:ext cx="8980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900" dirty="0">
                <a:solidFill>
                  <a:schemeClr val="bg1">
                    <a:lumMod val="50000"/>
                  </a:schemeClr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11,256,247.50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90182235-5707-597B-B43A-EBACFD1158F3}"/>
              </a:ext>
            </a:extLst>
          </p:cNvPr>
          <p:cNvSpPr txBox="1"/>
          <p:nvPr/>
        </p:nvSpPr>
        <p:spPr>
          <a:xfrm>
            <a:off x="2681031" y="5325565"/>
            <a:ext cx="9124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900" dirty="0">
                <a:solidFill>
                  <a:schemeClr val="bg1">
                    <a:lumMod val="50000"/>
                  </a:schemeClr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16,478,867.85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079A88D0-AC17-4C00-407F-00EEE7DFB1EC}"/>
              </a:ext>
            </a:extLst>
          </p:cNvPr>
          <p:cNvSpPr txBox="1"/>
          <p:nvPr/>
        </p:nvSpPr>
        <p:spPr>
          <a:xfrm>
            <a:off x="4136781" y="5325565"/>
            <a:ext cx="6607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900" dirty="0">
                <a:solidFill>
                  <a:schemeClr val="bg1">
                    <a:lumMod val="50000"/>
                  </a:schemeClr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800,000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724727AE-42F4-C033-A0D5-2844D10E35CF}"/>
              </a:ext>
            </a:extLst>
          </p:cNvPr>
          <p:cNvSpPr txBox="1"/>
          <p:nvPr/>
        </p:nvSpPr>
        <p:spPr>
          <a:xfrm>
            <a:off x="5306870" y="5325565"/>
            <a:ext cx="9444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900" dirty="0">
                <a:solidFill>
                  <a:schemeClr val="bg1">
                    <a:lumMod val="50000"/>
                  </a:schemeClr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41,706,805.05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DAD648FF-4C25-EAAC-477D-DAAF12131210}"/>
              </a:ext>
            </a:extLst>
          </p:cNvPr>
          <p:cNvSpPr txBox="1"/>
          <p:nvPr/>
        </p:nvSpPr>
        <p:spPr>
          <a:xfrm>
            <a:off x="6779421" y="5325564"/>
            <a:ext cx="6527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900" dirty="0">
                <a:solidFill>
                  <a:schemeClr val="bg1">
                    <a:lumMod val="50000"/>
                  </a:schemeClr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880,000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591FE724-4903-79EF-86DB-8C34782DB941}"/>
              </a:ext>
            </a:extLst>
          </p:cNvPr>
          <p:cNvSpPr txBox="1"/>
          <p:nvPr/>
        </p:nvSpPr>
        <p:spPr>
          <a:xfrm>
            <a:off x="7960226" y="5325564"/>
            <a:ext cx="9172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900" dirty="0">
                <a:solidFill>
                  <a:schemeClr val="bg1">
                    <a:lumMod val="50000"/>
                  </a:schemeClr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43,710,577.60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BECFA2AB-BAD4-0378-22A5-D8B825949CB0}"/>
              </a:ext>
            </a:extLst>
          </p:cNvPr>
          <p:cNvSpPr txBox="1"/>
          <p:nvPr/>
        </p:nvSpPr>
        <p:spPr>
          <a:xfrm>
            <a:off x="9407493" y="5328630"/>
            <a:ext cx="7072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000" dirty="0">
                <a:solidFill>
                  <a:srgbClr val="FF000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897,500</a:t>
            </a: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26DA0315-ABAE-9309-DAFD-1AA435C6688F}"/>
              </a:ext>
            </a:extLst>
          </p:cNvPr>
          <p:cNvSpPr txBox="1"/>
          <p:nvPr/>
        </p:nvSpPr>
        <p:spPr>
          <a:xfrm>
            <a:off x="10702477" y="5328630"/>
            <a:ext cx="7649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000" dirty="0">
                <a:solidFill>
                  <a:srgbClr val="FF000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41,191,751</a:t>
            </a: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6AB5C33F-6CE2-13D3-9B57-1BB8110633A4}"/>
              </a:ext>
            </a:extLst>
          </p:cNvPr>
          <p:cNvSpPr/>
          <p:nvPr/>
        </p:nvSpPr>
        <p:spPr>
          <a:xfrm>
            <a:off x="11400148" y="2556"/>
            <a:ext cx="791852" cy="1113196"/>
          </a:xfrm>
          <a:prstGeom prst="rect">
            <a:avLst/>
          </a:prstGeom>
          <a:solidFill>
            <a:schemeClr val="accent1">
              <a:lumMod val="20000"/>
              <a:lumOff val="8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39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แผนภูมิ 2">
            <a:extLst>
              <a:ext uri="{FF2B5EF4-FFF2-40B4-BE49-F238E27FC236}">
                <a16:creationId xmlns:a16="http://schemas.microsoft.com/office/drawing/2014/main" id="{9DE26FBF-F377-33C9-DB22-57316AF584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6626124"/>
              </p:ext>
            </p:extLst>
          </p:nvPr>
        </p:nvGraphicFramePr>
        <p:xfrm>
          <a:off x="951000" y="1207589"/>
          <a:ext cx="7172325" cy="4303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Google Shape;392;p24">
            <a:extLst>
              <a:ext uri="{FF2B5EF4-FFF2-40B4-BE49-F238E27FC236}">
                <a16:creationId xmlns:a16="http://schemas.microsoft.com/office/drawing/2014/main" id="{63EAC22B-11E9-EA46-F9B9-FF13CDB55A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1000" y="180468"/>
            <a:ext cx="10290000" cy="102712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th-TH" sz="2667" dirty="0">
                <a:latin typeface="Prompt Bold" panose="00000800000000000000" pitchFamily="2" charset="-34"/>
                <a:cs typeface="Prompt Bold" panose="00000800000000000000" pitchFamily="2" charset="-34"/>
              </a:rPr>
              <a:t>งบประมาณสนับสนุนทุนวิจัย </a:t>
            </a:r>
            <a:r>
              <a:rPr lang="th-TH" sz="2667" dirty="0">
                <a:solidFill>
                  <a:srgbClr val="C0000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ภายนอก</a:t>
            </a:r>
            <a:r>
              <a:rPr lang="th-TH" sz="2667" dirty="0">
                <a:latin typeface="Prompt Bold" panose="00000800000000000000" pitchFamily="2" charset="-34"/>
                <a:cs typeface="Prompt Bold" panose="00000800000000000000" pitchFamily="2" charset="-34"/>
              </a:rPr>
              <a:t> </a:t>
            </a:r>
            <a:br>
              <a:rPr lang="th-TH" sz="2667" dirty="0">
                <a:latin typeface="Prompt Bold" panose="00000800000000000000" pitchFamily="2" charset="-34"/>
                <a:cs typeface="Prompt Bold" panose="00000800000000000000" pitchFamily="2" charset="-34"/>
              </a:rPr>
            </a:br>
            <a:r>
              <a:rPr lang="th-TH" sz="2667" dirty="0">
                <a:latin typeface="Prompt Bold" panose="00000800000000000000" pitchFamily="2" charset="-34"/>
                <a:cs typeface="Prompt Bold" panose="00000800000000000000" pitchFamily="2" charset="-34"/>
              </a:rPr>
              <a:t>ปีงบประมาณ 2563-2566</a:t>
            </a:r>
            <a:endParaRPr sz="2667" dirty="0">
              <a:latin typeface="Prompt Bold" panose="00000800000000000000" pitchFamily="2" charset="-34"/>
              <a:cs typeface="Prompt Bold" panose="000008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8A12E257-3AB5-961C-45EF-78117D9D82EC}"/>
              </a:ext>
            </a:extLst>
          </p:cNvPr>
          <p:cNvSpPr txBox="1"/>
          <p:nvPr/>
        </p:nvSpPr>
        <p:spPr>
          <a:xfrm>
            <a:off x="265925" y="6155849"/>
            <a:ext cx="6038833" cy="769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sz="1467" dirty="0">
              <a:solidFill>
                <a:srgbClr val="FF0000"/>
              </a:solidFill>
              <a:latin typeface="Prompt Bold" panose="00000800000000000000" pitchFamily="2" charset="-34"/>
              <a:cs typeface="Prompt Bold" panose="00000800000000000000" pitchFamily="2" charset="-34"/>
            </a:endParaRPr>
          </a:p>
          <a:p>
            <a:r>
              <a:rPr lang="th-TH" sz="1467" dirty="0">
                <a:solidFill>
                  <a:srgbClr val="FF000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*หมายเหตุ </a:t>
            </a:r>
            <a:r>
              <a:rPr lang="en-US" sz="1467" dirty="0">
                <a:solidFill>
                  <a:srgbClr val="FF000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:  </a:t>
            </a:r>
            <a:r>
              <a:rPr lang="th-TH" sz="1467" dirty="0">
                <a:solidFill>
                  <a:srgbClr val="FF000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ปีงบประมาณ 2563 งบ ววน. นำมานับเป็นงบประมาณ ภายใน</a:t>
            </a:r>
          </a:p>
          <a:p>
            <a:r>
              <a:rPr lang="th-TH" sz="1467" dirty="0">
                <a:solidFill>
                  <a:srgbClr val="FF000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                 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3FA1664-D145-4AB1-AF76-545D29A23280}"/>
              </a:ext>
            </a:extLst>
          </p:cNvPr>
          <p:cNvSpPr txBox="1"/>
          <p:nvPr/>
        </p:nvSpPr>
        <p:spPr>
          <a:xfrm>
            <a:off x="8390540" y="1778084"/>
            <a:ext cx="2945037" cy="31624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th-TH" dirty="0">
                <a:solidFill>
                  <a:srgbClr val="00206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2564 </a:t>
            </a:r>
            <a:r>
              <a:rPr lang="en-US" dirty="0">
                <a:solidFill>
                  <a:srgbClr val="00206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:</a:t>
            </a:r>
            <a:r>
              <a:rPr lang="en-US" dirty="0">
                <a:latin typeface="Prompt Bold" panose="00000800000000000000" pitchFamily="2" charset="-34"/>
                <a:cs typeface="Prompt Bold" panose="00000800000000000000" pitchFamily="2" charset="-34"/>
              </a:rPr>
              <a:t> </a:t>
            </a:r>
            <a:r>
              <a:rPr lang="en-US" dirty="0">
                <a:solidFill>
                  <a:srgbClr val="18F041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+ 60.49%</a:t>
            </a:r>
          </a:p>
          <a:p>
            <a:pPr>
              <a:lnSpc>
                <a:spcPct val="250000"/>
              </a:lnSpc>
            </a:pPr>
            <a:r>
              <a:rPr lang="en-US" dirty="0">
                <a:solidFill>
                  <a:srgbClr val="00206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2565 : </a:t>
            </a:r>
            <a:r>
              <a:rPr lang="en-US" dirty="0">
                <a:solidFill>
                  <a:srgbClr val="18F041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+ 4.58%</a:t>
            </a:r>
          </a:p>
          <a:p>
            <a:pPr>
              <a:lnSpc>
                <a:spcPct val="250000"/>
              </a:lnSpc>
            </a:pPr>
            <a:r>
              <a:rPr lang="en-US" dirty="0">
                <a:solidFill>
                  <a:srgbClr val="00206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2566 : </a:t>
            </a:r>
            <a:r>
              <a:rPr lang="en-US" dirty="0">
                <a:solidFill>
                  <a:srgbClr val="FF000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- 6.11%</a:t>
            </a:r>
            <a:endParaRPr lang="th-TH" dirty="0">
              <a:solidFill>
                <a:srgbClr val="FF0000"/>
              </a:solidFill>
              <a:latin typeface="Prompt Bold" panose="00000800000000000000" pitchFamily="2" charset="-34"/>
              <a:cs typeface="Prompt Bold" panose="000008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75880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74740FC4-67EA-7336-89ED-F4D2789D5326}"/>
              </a:ext>
            </a:extLst>
          </p:cNvPr>
          <p:cNvSpPr txBox="1"/>
          <p:nvPr/>
        </p:nvSpPr>
        <p:spPr>
          <a:xfrm>
            <a:off x="1398494" y="378595"/>
            <a:ext cx="93950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dirty="0">
                <a:latin typeface="Prompt Bold" panose="00000800000000000000" pitchFamily="2" charset="-34"/>
                <a:cs typeface="Prompt Bold" panose="00000800000000000000" pitchFamily="2" charset="-34"/>
              </a:rPr>
              <a:t>งบประมาณสนับสนุนทุนวิจัย  </a:t>
            </a:r>
            <a:r>
              <a:rPr lang="en-US" sz="3200" dirty="0">
                <a:latin typeface="Prompt Bold" panose="00000800000000000000" pitchFamily="2" charset="-34"/>
                <a:cs typeface="Prompt Bold" panose="00000800000000000000" pitchFamily="2" charset="-34"/>
              </a:rPr>
              <a:t>[</a:t>
            </a:r>
            <a:r>
              <a:rPr lang="th-TH" sz="3200" dirty="0">
                <a:latin typeface="Prompt Bold" panose="00000800000000000000" pitchFamily="2" charset="-34"/>
                <a:cs typeface="Prompt Bold" panose="00000800000000000000" pitchFamily="2" charset="-34"/>
              </a:rPr>
              <a:t>256</a:t>
            </a:r>
            <a:r>
              <a:rPr lang="en-US" sz="3200" dirty="0">
                <a:latin typeface="Prompt Bold" panose="00000800000000000000" pitchFamily="2" charset="-34"/>
                <a:cs typeface="Prompt Bold" panose="00000800000000000000" pitchFamily="2" charset="-34"/>
              </a:rPr>
              <a:t>7</a:t>
            </a:r>
            <a:r>
              <a:rPr lang="th-TH" sz="3200" dirty="0">
                <a:latin typeface="Prompt Bold" panose="00000800000000000000" pitchFamily="2" charset="-34"/>
                <a:cs typeface="Prompt Bold" panose="00000800000000000000" pitchFamily="2" charset="-34"/>
              </a:rPr>
              <a:t>-256</a:t>
            </a:r>
            <a:r>
              <a:rPr lang="en-US" sz="3200" dirty="0">
                <a:latin typeface="Prompt Bold" panose="00000800000000000000" pitchFamily="2" charset="-34"/>
                <a:cs typeface="Prompt Bold" panose="00000800000000000000" pitchFamily="2" charset="-34"/>
              </a:rPr>
              <a:t>8</a:t>
            </a:r>
            <a:r>
              <a:rPr lang="en-US" sz="2800" dirty="0">
                <a:latin typeface="Prompt Bold" panose="00000800000000000000" pitchFamily="2" charset="-34"/>
                <a:cs typeface="Prompt Bold" panose="00000800000000000000" pitchFamily="2" charset="-34"/>
              </a:rPr>
              <a:t>]</a:t>
            </a:r>
          </a:p>
          <a:p>
            <a:pPr algn="ctr"/>
            <a:r>
              <a:rPr lang="th-TH" sz="2800" dirty="0">
                <a:latin typeface="Prompt Bold" panose="00000800000000000000" pitchFamily="2" charset="-34"/>
                <a:cs typeface="Prompt Bold" panose="00000800000000000000" pitchFamily="2" charset="-34"/>
              </a:rPr>
              <a:t>ทุน</a:t>
            </a:r>
            <a:r>
              <a:rPr lang="en-US" dirty="0">
                <a:latin typeface="Prompt Bold" panose="00000800000000000000" pitchFamily="2" charset="-34"/>
                <a:cs typeface="Prompt Bold" panose="00000800000000000000" pitchFamily="2" charset="-34"/>
              </a:rPr>
              <a:t> Fundamental Fund [FF.]</a:t>
            </a:r>
            <a:endParaRPr lang="th-TH" dirty="0"/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E3AF9D8D-E0A0-4453-B40C-B6D5B3223D4B}"/>
              </a:ext>
            </a:extLst>
          </p:cNvPr>
          <p:cNvSpPr/>
          <p:nvPr/>
        </p:nvSpPr>
        <p:spPr>
          <a:xfrm>
            <a:off x="5836023" y="6443065"/>
            <a:ext cx="6355977" cy="4149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dirty="0">
                <a:latin typeface="JasmineUPC" panose="02020603050405020304" pitchFamily="18" charset="-34"/>
                <a:cs typeface="JasmineUPC" panose="02020603050405020304" pitchFamily="18" charset="-34"/>
              </a:rPr>
              <a:t>ทุน</a:t>
            </a:r>
            <a:r>
              <a:rPr lang="en-US" sz="2000" dirty="0">
                <a:latin typeface="JasmineUPC" panose="02020603050405020304" pitchFamily="18" charset="-34"/>
                <a:cs typeface="JasmineUPC" panose="02020603050405020304" pitchFamily="18" charset="-34"/>
              </a:rPr>
              <a:t> FF.: </a:t>
            </a:r>
            <a:r>
              <a:rPr lang="th-TH" sz="2000" dirty="0">
                <a:latin typeface="JasmineUPC" panose="02020603050405020304" pitchFamily="18" charset="-34"/>
                <a:cs typeface="JasmineUPC" panose="02020603050405020304" pitchFamily="18" charset="-34"/>
              </a:rPr>
              <a:t>ทุนที่มหาวิทยาลัยได้รับการสนับสนุนจากรัฐ /เป็นงานวิจัยพื้นฐาน</a:t>
            </a: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EB0980B6-B8E4-42B6-138F-FF4B5E6523C4}"/>
              </a:ext>
            </a:extLst>
          </p:cNvPr>
          <p:cNvSpPr/>
          <p:nvPr/>
        </p:nvSpPr>
        <p:spPr>
          <a:xfrm>
            <a:off x="1512795" y="2002813"/>
            <a:ext cx="4885764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dirty="0">
                <a:solidFill>
                  <a:srgbClr val="00206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ทุนวิจัย </a:t>
            </a:r>
            <a:r>
              <a:rPr lang="en-US" dirty="0">
                <a:solidFill>
                  <a:srgbClr val="00206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FF. [</a:t>
            </a:r>
            <a:r>
              <a:rPr lang="th-TH" dirty="0">
                <a:solidFill>
                  <a:srgbClr val="00206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ปี </a:t>
            </a:r>
            <a:r>
              <a:rPr lang="en-US" dirty="0">
                <a:solidFill>
                  <a:srgbClr val="00206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2567]</a:t>
            </a:r>
          </a:p>
          <a:p>
            <a:r>
              <a:rPr lang="en-US" dirty="0">
                <a:solidFill>
                  <a:srgbClr val="00206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     </a:t>
            </a:r>
            <a:r>
              <a:rPr lang="th-TH" dirty="0">
                <a:solidFill>
                  <a:srgbClr val="00206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จำนวน </a:t>
            </a:r>
            <a:r>
              <a:rPr lang="en-US" dirty="0">
                <a:solidFill>
                  <a:srgbClr val="00206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8,020,000 </a:t>
            </a:r>
            <a:r>
              <a:rPr lang="th-TH" dirty="0">
                <a:solidFill>
                  <a:srgbClr val="00206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บาท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7A9CFBA9-A3DF-C71B-869D-CA611F84A2CB}"/>
              </a:ext>
            </a:extLst>
          </p:cNvPr>
          <p:cNvSpPr/>
          <p:nvPr/>
        </p:nvSpPr>
        <p:spPr>
          <a:xfrm>
            <a:off x="1512795" y="3905573"/>
            <a:ext cx="4885764" cy="15777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dirty="0">
                <a:solidFill>
                  <a:srgbClr val="00206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ทุนวิจัย </a:t>
            </a:r>
            <a:r>
              <a:rPr lang="en-US" dirty="0">
                <a:solidFill>
                  <a:srgbClr val="00206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FF. [</a:t>
            </a:r>
            <a:r>
              <a:rPr lang="th-TH" dirty="0">
                <a:solidFill>
                  <a:srgbClr val="00206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ปี </a:t>
            </a:r>
            <a:r>
              <a:rPr lang="en-US" dirty="0">
                <a:solidFill>
                  <a:srgbClr val="00206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2568]</a:t>
            </a:r>
          </a:p>
          <a:p>
            <a:r>
              <a:rPr lang="en-US" dirty="0">
                <a:solidFill>
                  <a:srgbClr val="00206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     </a:t>
            </a:r>
            <a:r>
              <a:rPr lang="th-TH" dirty="0">
                <a:solidFill>
                  <a:srgbClr val="00206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จำนวน </a:t>
            </a:r>
            <a:r>
              <a:rPr lang="en-US" dirty="0">
                <a:solidFill>
                  <a:srgbClr val="00206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8,720,000 </a:t>
            </a:r>
            <a:r>
              <a:rPr lang="th-TH" dirty="0">
                <a:solidFill>
                  <a:srgbClr val="00206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บาท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CDEB790C-14FC-F959-0B3A-43141A516633}"/>
              </a:ext>
            </a:extLst>
          </p:cNvPr>
          <p:cNvSpPr/>
          <p:nvPr/>
        </p:nvSpPr>
        <p:spPr>
          <a:xfrm>
            <a:off x="6920752" y="4157068"/>
            <a:ext cx="3630706" cy="94577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accent6">
                    <a:lumMod val="50000"/>
                  </a:schemeClr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ทุนวิจัย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+ 8.73 %</a:t>
            </a:r>
            <a:endParaRPr lang="th-TH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ลูกศร: ขวา 10">
            <a:extLst>
              <a:ext uri="{FF2B5EF4-FFF2-40B4-BE49-F238E27FC236}">
                <a16:creationId xmlns:a16="http://schemas.microsoft.com/office/drawing/2014/main" id="{760DBF70-F319-1FD1-4C88-FB179435C772}"/>
              </a:ext>
            </a:extLst>
          </p:cNvPr>
          <p:cNvSpPr/>
          <p:nvPr/>
        </p:nvSpPr>
        <p:spPr>
          <a:xfrm>
            <a:off x="6462432" y="4330915"/>
            <a:ext cx="394447" cy="6115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00043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ตัวเชื่อมต่อตรง 4">
            <a:extLst>
              <a:ext uri="{FF2B5EF4-FFF2-40B4-BE49-F238E27FC236}">
                <a16:creationId xmlns:a16="http://schemas.microsoft.com/office/drawing/2014/main" id="{ADE4AE71-ADED-CB82-E169-65B944AE9F15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6858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รูปภาพ 6" descr="แมวกระโดด">
            <a:extLst>
              <a:ext uri="{FF2B5EF4-FFF2-40B4-BE49-F238E27FC236}">
                <a16:creationId xmlns:a16="http://schemas.microsoft.com/office/drawing/2014/main" id="{9E1F3D29-3324-A660-8443-7131DD60A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79" y="-56459"/>
            <a:ext cx="525274" cy="525274"/>
          </a:xfrm>
          <a:prstGeom prst="rect">
            <a:avLst/>
          </a:prstGeom>
        </p:spPr>
      </p:pic>
      <p:sp>
        <p:nvSpPr>
          <p:cNvPr id="8" name="แผนผังลำดับงาน: ตัวเชื่อมต่อ 7">
            <a:extLst>
              <a:ext uri="{FF2B5EF4-FFF2-40B4-BE49-F238E27FC236}">
                <a16:creationId xmlns:a16="http://schemas.microsoft.com/office/drawing/2014/main" id="{95B85B23-2E7A-A213-A944-0CFF2C7E09C8}"/>
              </a:ext>
            </a:extLst>
          </p:cNvPr>
          <p:cNvSpPr/>
          <p:nvPr/>
        </p:nvSpPr>
        <p:spPr>
          <a:xfrm>
            <a:off x="1490343" y="718744"/>
            <a:ext cx="645459" cy="645459"/>
          </a:xfrm>
          <a:prstGeom prst="flowChartConnector">
            <a:avLst/>
          </a:prstGeom>
          <a:solidFill>
            <a:srgbClr val="CC66FF"/>
          </a:solidFill>
          <a:ln w="41275" cmpd="thickThin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00" b="1" dirty="0">
                <a:latin typeface="Prompt" panose="00000500000000000000" pitchFamily="2" charset="-34"/>
                <a:cs typeface="Prompt" panose="00000500000000000000" pitchFamily="2" charset="-34"/>
              </a:rPr>
              <a:t>ก.พ.</a:t>
            </a:r>
          </a:p>
        </p:txBody>
      </p:sp>
      <p:sp>
        <p:nvSpPr>
          <p:cNvPr id="9" name="แผนผังลำดับงาน: ตัวเชื่อมต่อ 8">
            <a:extLst>
              <a:ext uri="{FF2B5EF4-FFF2-40B4-BE49-F238E27FC236}">
                <a16:creationId xmlns:a16="http://schemas.microsoft.com/office/drawing/2014/main" id="{5F9D8FC9-41A6-1A82-C26F-D2973E64642F}"/>
              </a:ext>
            </a:extLst>
          </p:cNvPr>
          <p:cNvSpPr/>
          <p:nvPr/>
        </p:nvSpPr>
        <p:spPr>
          <a:xfrm>
            <a:off x="2404800" y="1213373"/>
            <a:ext cx="645459" cy="645459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 w="41275" cmpd="thickThin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00" b="1" dirty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มี.ค.</a:t>
            </a:r>
          </a:p>
        </p:txBody>
      </p:sp>
      <p:sp>
        <p:nvSpPr>
          <p:cNvPr id="10" name="แผนผังลำดับงาน: ตัวเชื่อมต่อ 9">
            <a:extLst>
              <a:ext uri="{FF2B5EF4-FFF2-40B4-BE49-F238E27FC236}">
                <a16:creationId xmlns:a16="http://schemas.microsoft.com/office/drawing/2014/main" id="{5943EC26-6E47-949B-EBB6-9513D9712073}"/>
              </a:ext>
            </a:extLst>
          </p:cNvPr>
          <p:cNvSpPr/>
          <p:nvPr/>
        </p:nvSpPr>
        <p:spPr>
          <a:xfrm>
            <a:off x="4233714" y="2221807"/>
            <a:ext cx="645459" cy="645459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 w="41275" cmpd="thickThin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00" b="1" dirty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พ.ค.</a:t>
            </a:r>
          </a:p>
        </p:txBody>
      </p:sp>
      <p:sp>
        <p:nvSpPr>
          <p:cNvPr id="11" name="แผนผังลำดับงาน: ตัวเชื่อมต่อ 10">
            <a:extLst>
              <a:ext uri="{FF2B5EF4-FFF2-40B4-BE49-F238E27FC236}">
                <a16:creationId xmlns:a16="http://schemas.microsoft.com/office/drawing/2014/main" id="{CC634391-38F2-58C5-9D2E-6F3B31813C36}"/>
              </a:ext>
            </a:extLst>
          </p:cNvPr>
          <p:cNvSpPr/>
          <p:nvPr/>
        </p:nvSpPr>
        <p:spPr>
          <a:xfrm>
            <a:off x="6096000" y="3254760"/>
            <a:ext cx="645459" cy="645459"/>
          </a:xfrm>
          <a:prstGeom prst="flowChartConnector">
            <a:avLst/>
          </a:prstGeom>
          <a:solidFill>
            <a:srgbClr val="FF99FF"/>
          </a:solidFill>
          <a:ln w="41275" cmpd="thickThin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00" b="1" dirty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ก.ค.</a:t>
            </a:r>
          </a:p>
        </p:txBody>
      </p:sp>
      <p:sp>
        <p:nvSpPr>
          <p:cNvPr id="12" name="แผนผังลำดับงาน: ตัวเชื่อมต่อ 11">
            <a:extLst>
              <a:ext uri="{FF2B5EF4-FFF2-40B4-BE49-F238E27FC236}">
                <a16:creationId xmlns:a16="http://schemas.microsoft.com/office/drawing/2014/main" id="{3E6A5642-34E1-971C-87CD-1CE7D5DD244A}"/>
              </a:ext>
            </a:extLst>
          </p:cNvPr>
          <p:cNvSpPr/>
          <p:nvPr/>
        </p:nvSpPr>
        <p:spPr>
          <a:xfrm>
            <a:off x="3319257" y="1727003"/>
            <a:ext cx="645459" cy="645459"/>
          </a:xfrm>
          <a:prstGeom prst="flowChartConnector">
            <a:avLst/>
          </a:prstGeom>
          <a:solidFill>
            <a:srgbClr val="FF5050"/>
          </a:solidFill>
          <a:ln w="41275" cmpd="thickThin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00" b="1" spc="-90" dirty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เม.ย.</a:t>
            </a:r>
          </a:p>
        </p:txBody>
      </p:sp>
      <p:sp>
        <p:nvSpPr>
          <p:cNvPr id="13" name="แผนผังลำดับงาน: ตัวเชื่อมต่อ 12">
            <a:extLst>
              <a:ext uri="{FF2B5EF4-FFF2-40B4-BE49-F238E27FC236}">
                <a16:creationId xmlns:a16="http://schemas.microsoft.com/office/drawing/2014/main" id="{EDD1C4CA-DEEE-36F7-43ED-8076484C20B5}"/>
              </a:ext>
            </a:extLst>
          </p:cNvPr>
          <p:cNvSpPr/>
          <p:nvPr/>
        </p:nvSpPr>
        <p:spPr>
          <a:xfrm>
            <a:off x="5148171" y="2764687"/>
            <a:ext cx="645459" cy="645459"/>
          </a:xfrm>
          <a:prstGeom prst="flowChartConnector">
            <a:avLst/>
          </a:prstGeom>
          <a:solidFill>
            <a:srgbClr val="FFFF00"/>
          </a:solidFill>
          <a:ln w="41275" cmpd="thickThin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00" b="1" dirty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มิ.ย.</a:t>
            </a:r>
          </a:p>
        </p:txBody>
      </p:sp>
      <p:sp>
        <p:nvSpPr>
          <p:cNvPr id="14" name="แผนผังลำดับงาน: ตัวเชื่อมต่อ 13">
            <a:extLst>
              <a:ext uri="{FF2B5EF4-FFF2-40B4-BE49-F238E27FC236}">
                <a16:creationId xmlns:a16="http://schemas.microsoft.com/office/drawing/2014/main" id="{A408DEA8-C6BD-4239-5782-7934DD25018C}"/>
              </a:ext>
            </a:extLst>
          </p:cNvPr>
          <p:cNvSpPr/>
          <p:nvPr/>
        </p:nvSpPr>
        <p:spPr>
          <a:xfrm>
            <a:off x="648916" y="224114"/>
            <a:ext cx="645459" cy="645459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 w="41275" cmpd="thickThin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00" b="1" dirty="0">
                <a:latin typeface="Prompt" panose="00000500000000000000" pitchFamily="2" charset="-34"/>
                <a:cs typeface="Prompt" panose="00000500000000000000" pitchFamily="2" charset="-34"/>
              </a:rPr>
              <a:t>ม.ค.</a:t>
            </a:r>
          </a:p>
        </p:txBody>
      </p:sp>
      <p:sp>
        <p:nvSpPr>
          <p:cNvPr id="15" name="แผนผังลำดับงาน: ตัวเชื่อมต่อ 14">
            <a:extLst>
              <a:ext uri="{FF2B5EF4-FFF2-40B4-BE49-F238E27FC236}">
                <a16:creationId xmlns:a16="http://schemas.microsoft.com/office/drawing/2014/main" id="{4A0031EF-75BE-8D54-7013-DC47216EC711}"/>
              </a:ext>
            </a:extLst>
          </p:cNvPr>
          <p:cNvSpPr/>
          <p:nvPr/>
        </p:nvSpPr>
        <p:spPr>
          <a:xfrm>
            <a:off x="7043829" y="3781736"/>
            <a:ext cx="645459" cy="645459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 w="41275" cmpd="thickThin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00" b="1" dirty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ส.ค.</a:t>
            </a:r>
          </a:p>
        </p:txBody>
      </p:sp>
      <p:sp>
        <p:nvSpPr>
          <p:cNvPr id="16" name="แผนผังลำดับงาน: ตัวเชื่อมต่อ 15">
            <a:extLst>
              <a:ext uri="{FF2B5EF4-FFF2-40B4-BE49-F238E27FC236}">
                <a16:creationId xmlns:a16="http://schemas.microsoft.com/office/drawing/2014/main" id="{30E13C31-0928-822A-D1BD-823068CBF539}"/>
              </a:ext>
            </a:extLst>
          </p:cNvPr>
          <p:cNvSpPr/>
          <p:nvPr/>
        </p:nvSpPr>
        <p:spPr>
          <a:xfrm>
            <a:off x="8045041" y="4379778"/>
            <a:ext cx="645459" cy="645459"/>
          </a:xfrm>
          <a:prstGeom prst="flowChartConnector">
            <a:avLst/>
          </a:prstGeom>
          <a:solidFill>
            <a:schemeClr val="accent5">
              <a:lumMod val="75000"/>
            </a:schemeClr>
          </a:solidFill>
          <a:ln w="41275" cmpd="thickThin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00" b="1" dirty="0">
                <a:latin typeface="Prompt" panose="00000500000000000000" pitchFamily="2" charset="-34"/>
                <a:cs typeface="Prompt" panose="00000500000000000000" pitchFamily="2" charset="-34"/>
              </a:rPr>
              <a:t>ก.ย.</a:t>
            </a:r>
          </a:p>
        </p:txBody>
      </p:sp>
      <p:sp>
        <p:nvSpPr>
          <p:cNvPr id="17" name="แผนผังลำดับงาน: ตัวเชื่อมต่อ 16">
            <a:extLst>
              <a:ext uri="{FF2B5EF4-FFF2-40B4-BE49-F238E27FC236}">
                <a16:creationId xmlns:a16="http://schemas.microsoft.com/office/drawing/2014/main" id="{C9CF0410-D214-8AC0-6B3C-6C1D2DDA5FFC}"/>
              </a:ext>
            </a:extLst>
          </p:cNvPr>
          <p:cNvSpPr/>
          <p:nvPr/>
        </p:nvSpPr>
        <p:spPr>
          <a:xfrm>
            <a:off x="9034624" y="4921541"/>
            <a:ext cx="645459" cy="645459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  <a:ln w="41275" cmpd="thickThin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00" b="1" dirty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ต.ค.</a:t>
            </a:r>
          </a:p>
        </p:txBody>
      </p:sp>
      <p:sp>
        <p:nvSpPr>
          <p:cNvPr id="18" name="แผนผังลำดับงาน: ตัวเชื่อมต่อ 17">
            <a:extLst>
              <a:ext uri="{FF2B5EF4-FFF2-40B4-BE49-F238E27FC236}">
                <a16:creationId xmlns:a16="http://schemas.microsoft.com/office/drawing/2014/main" id="{B8766E77-4A34-3CC1-2832-FD0141139DFD}"/>
              </a:ext>
            </a:extLst>
          </p:cNvPr>
          <p:cNvSpPr/>
          <p:nvPr/>
        </p:nvSpPr>
        <p:spPr>
          <a:xfrm>
            <a:off x="10022591" y="5473830"/>
            <a:ext cx="645459" cy="645459"/>
          </a:xfrm>
          <a:prstGeom prst="flowChartConnector">
            <a:avLst/>
          </a:prstGeom>
          <a:solidFill>
            <a:srgbClr val="FF00FF"/>
          </a:solidFill>
          <a:ln w="41275" cmpd="thickThin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00" b="1" dirty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พ.ย.</a:t>
            </a:r>
          </a:p>
        </p:txBody>
      </p:sp>
      <p:sp>
        <p:nvSpPr>
          <p:cNvPr id="19" name="แผนผังลำดับงาน: ตัวเชื่อมต่อ 18">
            <a:extLst>
              <a:ext uri="{FF2B5EF4-FFF2-40B4-BE49-F238E27FC236}">
                <a16:creationId xmlns:a16="http://schemas.microsoft.com/office/drawing/2014/main" id="{EA985EA7-C5CE-1EB8-0A75-41AC08527468}"/>
              </a:ext>
            </a:extLst>
          </p:cNvPr>
          <p:cNvSpPr/>
          <p:nvPr/>
        </p:nvSpPr>
        <p:spPr>
          <a:xfrm>
            <a:off x="10878583" y="5996740"/>
            <a:ext cx="645459" cy="645459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 w="41275" cmpd="thickThin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00" b="1" dirty="0">
                <a:latin typeface="Prompt" panose="00000500000000000000" pitchFamily="2" charset="-34"/>
                <a:cs typeface="Prompt" panose="00000500000000000000" pitchFamily="2" charset="-34"/>
              </a:rPr>
              <a:t>ธ.ค.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4041ABA3-6A2C-8FE0-2E8F-7EA60B201818}"/>
              </a:ext>
            </a:extLst>
          </p:cNvPr>
          <p:cNvSpPr txBox="1"/>
          <p:nvPr/>
        </p:nvSpPr>
        <p:spPr>
          <a:xfrm>
            <a:off x="7603591" y="206160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High Tower Text" panose="02040502050506030303" pitchFamily="18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TIME LINE</a:t>
            </a:r>
            <a:endParaRPr lang="th-TH" dirty="0">
              <a:solidFill>
                <a:schemeClr val="accent5">
                  <a:lumMod val="50000"/>
                </a:schemeClr>
              </a:solidFill>
              <a:latin typeface="High Tower Text" panose="02040502050506030303" pitchFamily="18" charset="0"/>
              <a:ea typeface="Cascadia Code Light" panose="020B0609020000020004" pitchFamily="49" charset="0"/>
              <a:cs typeface="Cascadia Code Light" panose="020B0609020000020004" pitchFamily="49" charset="0"/>
            </a:endParaRPr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A9D69802-F4D7-E884-C9D1-40F3B151BC90}"/>
              </a:ext>
            </a:extLst>
          </p:cNvPr>
          <p:cNvSpPr txBox="1"/>
          <p:nvPr/>
        </p:nvSpPr>
        <p:spPr>
          <a:xfrm>
            <a:off x="9680058" y="198330"/>
            <a:ext cx="2379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เปิดรับข้อเสนอ</a:t>
            </a:r>
          </a:p>
        </p:txBody>
      </p:sp>
      <p:cxnSp>
        <p:nvCxnSpPr>
          <p:cNvPr id="28" name="ตัวเชื่อมต่อ: หักมุม 27">
            <a:extLst>
              <a:ext uri="{FF2B5EF4-FFF2-40B4-BE49-F238E27FC236}">
                <a16:creationId xmlns:a16="http://schemas.microsoft.com/office/drawing/2014/main" id="{2DE9CC0F-199B-CEF6-1ADA-83D5CCCE16E7}"/>
              </a:ext>
            </a:extLst>
          </p:cNvPr>
          <p:cNvCxnSpPr>
            <a:cxnSpLocks/>
            <a:stCxn id="13" idx="7"/>
            <a:endCxn id="1026" idx="1"/>
          </p:cNvCxnSpPr>
          <p:nvPr/>
        </p:nvCxnSpPr>
        <p:spPr>
          <a:xfrm rot="5400000" flipH="1" flipV="1">
            <a:off x="5726022" y="2501955"/>
            <a:ext cx="330340" cy="384175"/>
          </a:xfrm>
          <a:prstGeom prst="bentConnector2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hai IACUC">
            <a:extLst>
              <a:ext uri="{FF2B5EF4-FFF2-40B4-BE49-F238E27FC236}">
                <a16:creationId xmlns:a16="http://schemas.microsoft.com/office/drawing/2014/main" id="{ED1023B4-5F8E-4BD5-C722-20CA313F2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280" y="2323228"/>
            <a:ext cx="285913" cy="41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hai IACUC">
            <a:extLst>
              <a:ext uri="{FF2B5EF4-FFF2-40B4-BE49-F238E27FC236}">
                <a16:creationId xmlns:a16="http://schemas.microsoft.com/office/drawing/2014/main" id="{8655FCBA-22DA-113A-412C-D008F5F5F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207" y="161573"/>
            <a:ext cx="207415" cy="29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กล่องข้อความ 31">
            <a:extLst>
              <a:ext uri="{FF2B5EF4-FFF2-40B4-BE49-F238E27FC236}">
                <a16:creationId xmlns:a16="http://schemas.microsoft.com/office/drawing/2014/main" id="{CBDD1C01-E66E-6E0B-44CC-5A4983E2FB15}"/>
              </a:ext>
            </a:extLst>
          </p:cNvPr>
          <p:cNvSpPr txBox="1"/>
          <p:nvPr/>
        </p:nvSpPr>
        <p:spPr>
          <a:xfrm>
            <a:off x="6467456" y="2223412"/>
            <a:ext cx="48205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000" b="0" i="0" dirty="0">
                <a:solidFill>
                  <a:srgbClr val="212529"/>
                </a:solidFill>
                <a:effectLst/>
                <a:latin typeface="Prompt Light" panose="00000400000000000000" pitchFamily="2" charset="-34"/>
                <a:cs typeface="Prompt Light" panose="00000400000000000000" pitchFamily="2" charset="-34"/>
              </a:rPr>
              <a:t>ทุนด้านการพัฒนาเส้นทางอาชีพนักวิจัยและนวัตกรรม และการวิจัยเพื่อฐานทางวิชาการ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000" dirty="0">
                <a:latin typeface="Prompt Light" panose="00000400000000000000" pitchFamily="2" charset="-34"/>
                <a:cs typeface="Prompt Light" panose="00000400000000000000" pitchFamily="2" charset="-34"/>
              </a:rPr>
              <a:t>ทุนด้านเศรษฐกิจและการเกษตร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000" dirty="0">
                <a:latin typeface="Prompt Light" panose="00000400000000000000" pitchFamily="2" charset="-34"/>
                <a:cs typeface="Prompt Light" panose="00000400000000000000" pitchFamily="2" charset="-34"/>
              </a:rPr>
              <a:t>ทุนด้านการจัดการความรู้การวิจัยและถ่ายทอดเพื่อการใช้ประโยชน์ (</a:t>
            </a:r>
            <a:r>
              <a:rPr lang="en-US" sz="1000" dirty="0">
                <a:latin typeface="Prompt Light" panose="00000400000000000000" pitchFamily="2" charset="-34"/>
                <a:cs typeface="Prompt Light" panose="00000400000000000000" pitchFamily="2" charset="-34"/>
              </a:rPr>
              <a:t>KM)</a:t>
            </a:r>
            <a:endParaRPr lang="th-TH" sz="1000" dirty="0">
              <a:latin typeface="Prompt Light" panose="00000400000000000000" pitchFamily="2" charset="-34"/>
              <a:cs typeface="Prompt Light" panose="00000400000000000000" pitchFamily="2" charset="-34"/>
            </a:endParaRP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59D0EDCD-8283-955C-A4E5-0D475B2C5CCB}"/>
              </a:ext>
            </a:extLst>
          </p:cNvPr>
          <p:cNvSpPr txBox="1"/>
          <p:nvPr/>
        </p:nvSpPr>
        <p:spPr>
          <a:xfrm>
            <a:off x="1948542" y="161573"/>
            <a:ext cx="30524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000" dirty="0">
                <a:latin typeface="Prompt Light" panose="00000400000000000000" pitchFamily="2" charset="-34"/>
                <a:cs typeface="Prompt Light" panose="00000400000000000000" pitchFamily="2" charset="-34"/>
              </a:rPr>
              <a:t>ทุนพัฒนาศักยภาพในการทำงานวิจัยของอาจารย์รุ่นใหม่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179B8B6-7515-CBCF-DFBA-7F41C0BB1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387" y="5567000"/>
            <a:ext cx="533450" cy="25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88BBDAC4-8E51-B2F1-1276-BFFFC025E21A}"/>
              </a:ext>
            </a:extLst>
          </p:cNvPr>
          <p:cNvSpPr txBox="1"/>
          <p:nvPr/>
        </p:nvSpPr>
        <p:spPr>
          <a:xfrm>
            <a:off x="5000981" y="5579180"/>
            <a:ext cx="31745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000" i="0" dirty="0">
                <a:solidFill>
                  <a:srgbClr val="212529"/>
                </a:solidFill>
                <a:effectLst/>
                <a:latin typeface="Prompt Light" panose="00000400000000000000" pitchFamily="2" charset="-34"/>
                <a:cs typeface="Prompt Light" panose="00000400000000000000" pitchFamily="2" charset="-34"/>
              </a:rPr>
              <a:t>ทุนการพัฒนาขีดความสามารถของผู้ประกอบการในพื้นที่</a:t>
            </a:r>
          </a:p>
        </p:txBody>
      </p:sp>
      <p:cxnSp>
        <p:nvCxnSpPr>
          <p:cNvPr id="40" name="ตัวเชื่อมต่อ: หักมุม 39">
            <a:extLst>
              <a:ext uri="{FF2B5EF4-FFF2-40B4-BE49-F238E27FC236}">
                <a16:creationId xmlns:a16="http://schemas.microsoft.com/office/drawing/2014/main" id="{AE6BB30A-E7AF-C77A-7B8A-E88F68C6BA61}"/>
              </a:ext>
            </a:extLst>
          </p:cNvPr>
          <p:cNvCxnSpPr>
            <a:stCxn id="1028" idx="3"/>
            <a:endCxn id="17" idx="3"/>
          </p:cNvCxnSpPr>
          <p:nvPr/>
        </p:nvCxnSpPr>
        <p:spPr>
          <a:xfrm flipV="1">
            <a:off x="8595837" y="5472475"/>
            <a:ext cx="533312" cy="223442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>
            <a:extLst>
              <a:ext uri="{FF2B5EF4-FFF2-40B4-BE49-F238E27FC236}">
                <a16:creationId xmlns:a16="http://schemas.microsoft.com/office/drawing/2014/main" id="{AEB11B7E-D9D3-152F-BD9E-F68B6C525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3" b="10378"/>
          <a:stretch/>
        </p:blipFill>
        <p:spPr bwMode="auto">
          <a:xfrm>
            <a:off x="7991658" y="3478200"/>
            <a:ext cx="340532" cy="39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ตัวเชื่อมต่อ: หักมุม 45">
            <a:extLst>
              <a:ext uri="{FF2B5EF4-FFF2-40B4-BE49-F238E27FC236}">
                <a16:creationId xmlns:a16="http://schemas.microsoft.com/office/drawing/2014/main" id="{6E5162CB-81D6-A47C-DEF0-5B999DF16D46}"/>
              </a:ext>
            </a:extLst>
          </p:cNvPr>
          <p:cNvCxnSpPr>
            <a:stCxn id="15" idx="7"/>
            <a:endCxn id="1032" idx="1"/>
          </p:cNvCxnSpPr>
          <p:nvPr/>
        </p:nvCxnSpPr>
        <p:spPr>
          <a:xfrm rot="5400000" flipH="1" flipV="1">
            <a:off x="7692604" y="3577208"/>
            <a:ext cx="201212" cy="396895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กล่องข้อความ 46">
            <a:extLst>
              <a:ext uri="{FF2B5EF4-FFF2-40B4-BE49-F238E27FC236}">
                <a16:creationId xmlns:a16="http://schemas.microsoft.com/office/drawing/2014/main" id="{834C33D2-3F84-300B-817B-805D2865C21A}"/>
              </a:ext>
            </a:extLst>
          </p:cNvPr>
          <p:cNvSpPr txBox="1"/>
          <p:nvPr/>
        </p:nvSpPr>
        <p:spPr>
          <a:xfrm>
            <a:off x="8390004" y="3507430"/>
            <a:ext cx="1478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000" dirty="0">
                <a:latin typeface="Prompt Light" panose="00000400000000000000" pitchFamily="2" charset="-34"/>
                <a:cs typeface="Prompt Light" panose="00000400000000000000" pitchFamily="2" charset="-34"/>
              </a:rPr>
              <a:t>ทุน </a:t>
            </a:r>
            <a:r>
              <a:rPr lang="en-US" sz="1000" dirty="0">
                <a:latin typeface="Prompt Light" panose="00000400000000000000" pitchFamily="2" charset="-34"/>
                <a:cs typeface="Prompt Light" panose="00000400000000000000" pitchFamily="2" charset="-34"/>
              </a:rPr>
              <a:t>fundamental fund</a:t>
            </a:r>
            <a:endParaRPr lang="th-TH" sz="1000" dirty="0">
              <a:latin typeface="Prompt Light" panose="00000400000000000000" pitchFamily="2" charset="-34"/>
              <a:cs typeface="Prompt Light" panose="00000400000000000000" pitchFamily="2" charset="-34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F6C6CB24-B55B-E80E-437B-FECFD014A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800" y="605855"/>
            <a:ext cx="448072" cy="34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ตัวเชื่อมต่อ: หักมุม 51">
            <a:extLst>
              <a:ext uri="{FF2B5EF4-FFF2-40B4-BE49-F238E27FC236}">
                <a16:creationId xmlns:a16="http://schemas.microsoft.com/office/drawing/2014/main" id="{FBA72BE6-AB02-B7DB-98DD-934BEF93C7FD}"/>
              </a:ext>
            </a:extLst>
          </p:cNvPr>
          <p:cNvCxnSpPr>
            <a:stCxn id="14" idx="6"/>
            <a:endCxn id="29" idx="1"/>
          </p:cNvCxnSpPr>
          <p:nvPr/>
        </p:nvCxnSpPr>
        <p:spPr>
          <a:xfrm flipV="1">
            <a:off x="1294375" y="310757"/>
            <a:ext cx="359832" cy="236087"/>
          </a:xfrm>
          <a:prstGeom prst="bentConnector3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ตัวเชื่อมต่อ: หักมุม 53">
            <a:extLst>
              <a:ext uri="{FF2B5EF4-FFF2-40B4-BE49-F238E27FC236}">
                <a16:creationId xmlns:a16="http://schemas.microsoft.com/office/drawing/2014/main" id="{5BFED04D-C8A7-DA51-695D-3C9CD25D5D4E}"/>
              </a:ext>
            </a:extLst>
          </p:cNvPr>
          <p:cNvCxnSpPr>
            <a:stCxn id="8" idx="6"/>
            <a:endCxn id="1034" idx="1"/>
          </p:cNvCxnSpPr>
          <p:nvPr/>
        </p:nvCxnSpPr>
        <p:spPr>
          <a:xfrm flipV="1">
            <a:off x="2135802" y="776123"/>
            <a:ext cx="268998" cy="265351"/>
          </a:xfrm>
          <a:prstGeom prst="bentConnector3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กล่องข้อความ 54">
            <a:extLst>
              <a:ext uri="{FF2B5EF4-FFF2-40B4-BE49-F238E27FC236}">
                <a16:creationId xmlns:a16="http://schemas.microsoft.com/office/drawing/2014/main" id="{A4FC2189-595D-855D-AA0E-F9E98501985C}"/>
              </a:ext>
            </a:extLst>
          </p:cNvPr>
          <p:cNvSpPr txBox="1"/>
          <p:nvPr/>
        </p:nvSpPr>
        <p:spPr>
          <a:xfrm>
            <a:off x="2974927" y="662577"/>
            <a:ext cx="21066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000" b="0" i="0" dirty="0">
                <a:solidFill>
                  <a:srgbClr val="212529"/>
                </a:solidFill>
                <a:effectLst/>
                <a:latin typeface="Prompt Light" panose="00000400000000000000" pitchFamily="2" charset="-34"/>
                <a:cs typeface="Prompt Light" panose="00000400000000000000" pitchFamily="2" charset="-34"/>
              </a:rPr>
              <a:t>สถาบันวิจัยระบบสาธารณสุข (</a:t>
            </a:r>
            <a:r>
              <a:rPr lang="th-TH" sz="1000" b="0" i="0" dirty="0" err="1">
                <a:solidFill>
                  <a:srgbClr val="212529"/>
                </a:solidFill>
                <a:effectLst/>
                <a:latin typeface="Prompt Light" panose="00000400000000000000" pitchFamily="2" charset="-34"/>
                <a:cs typeface="Prompt Light" panose="00000400000000000000" pitchFamily="2" charset="-34"/>
              </a:rPr>
              <a:t>สวร</a:t>
            </a:r>
            <a:r>
              <a:rPr lang="th-TH" sz="1000" b="0" i="0" dirty="0">
                <a:solidFill>
                  <a:srgbClr val="212529"/>
                </a:solidFill>
                <a:effectLst/>
                <a:latin typeface="Prompt Light" panose="00000400000000000000" pitchFamily="2" charset="-34"/>
                <a:cs typeface="Prompt Light" panose="00000400000000000000" pitchFamily="2" charset="-34"/>
              </a:rPr>
              <a:t>ส.)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A03DD5E7-C607-C198-419F-CB5596238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220" y="1482853"/>
            <a:ext cx="645459" cy="32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ตัวเชื่อมต่อ: หักมุม 58">
            <a:extLst>
              <a:ext uri="{FF2B5EF4-FFF2-40B4-BE49-F238E27FC236}">
                <a16:creationId xmlns:a16="http://schemas.microsoft.com/office/drawing/2014/main" id="{6114BFFA-BA93-6877-BC43-0121E59800EC}"/>
              </a:ext>
            </a:extLst>
          </p:cNvPr>
          <p:cNvCxnSpPr>
            <a:stCxn id="12" idx="7"/>
            <a:endCxn id="1036" idx="1"/>
          </p:cNvCxnSpPr>
          <p:nvPr/>
        </p:nvCxnSpPr>
        <p:spPr>
          <a:xfrm rot="5400000" flipH="1" flipV="1">
            <a:off x="3992849" y="1523158"/>
            <a:ext cx="175713" cy="421029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กล่องข้อความ 59">
            <a:extLst>
              <a:ext uri="{FF2B5EF4-FFF2-40B4-BE49-F238E27FC236}">
                <a16:creationId xmlns:a16="http://schemas.microsoft.com/office/drawing/2014/main" id="{42091A18-8873-FFA5-16EB-E7B18A780096}"/>
              </a:ext>
            </a:extLst>
          </p:cNvPr>
          <p:cNvSpPr txBox="1"/>
          <p:nvPr/>
        </p:nvSpPr>
        <p:spPr>
          <a:xfrm>
            <a:off x="4992320" y="1541017"/>
            <a:ext cx="45833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000" b="0" i="0" dirty="0">
                <a:solidFill>
                  <a:srgbClr val="212529"/>
                </a:solidFill>
                <a:effectLst/>
                <a:latin typeface="Prompt Light" panose="00000400000000000000" pitchFamily="2" charset="-34"/>
                <a:cs typeface="Prompt Light" panose="00000400000000000000" pitchFamily="2" charset="-34"/>
              </a:rPr>
              <a:t>หน่วยบริหารและจัดการทุนด้านการเพิ่มความสามารถในการแข่งขันของประเทศ (</a:t>
            </a:r>
            <a:r>
              <a:rPr lang="th-TH" sz="1000" b="0" i="0" dirty="0" err="1">
                <a:solidFill>
                  <a:srgbClr val="212529"/>
                </a:solidFill>
                <a:effectLst/>
                <a:latin typeface="Prompt Light" panose="00000400000000000000" pitchFamily="2" charset="-34"/>
                <a:cs typeface="Prompt Light" panose="00000400000000000000" pitchFamily="2" charset="-34"/>
              </a:rPr>
              <a:t>บพ</a:t>
            </a:r>
            <a:r>
              <a:rPr lang="th-TH" sz="1000" b="0" i="0" dirty="0">
                <a:solidFill>
                  <a:srgbClr val="212529"/>
                </a:solidFill>
                <a:effectLst/>
                <a:latin typeface="Prompt Light" panose="00000400000000000000" pitchFamily="2" charset="-34"/>
                <a:cs typeface="Prompt Light" panose="00000400000000000000" pitchFamily="2" charset="-34"/>
              </a:rPr>
              <a:t>ข.)</a:t>
            </a:r>
            <a:endParaRPr lang="th-TH" sz="1000" dirty="0">
              <a:latin typeface="Prompt Light" panose="00000400000000000000" pitchFamily="2" charset="-34"/>
              <a:cs typeface="Prompt Light" panose="00000400000000000000" pitchFamily="2" charset="-34"/>
            </a:endParaRPr>
          </a:p>
        </p:txBody>
      </p:sp>
      <p:sp>
        <p:nvSpPr>
          <p:cNvPr id="62" name="กล่องข้อความ 61">
            <a:extLst>
              <a:ext uri="{FF2B5EF4-FFF2-40B4-BE49-F238E27FC236}">
                <a16:creationId xmlns:a16="http://schemas.microsoft.com/office/drawing/2014/main" id="{F529546E-4DF9-D263-D4CA-97B9D4A8D705}"/>
              </a:ext>
            </a:extLst>
          </p:cNvPr>
          <p:cNvSpPr txBox="1"/>
          <p:nvPr/>
        </p:nvSpPr>
        <p:spPr>
          <a:xfrm>
            <a:off x="306253" y="2425215"/>
            <a:ext cx="23681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h-TH" sz="1000" dirty="0">
                <a:latin typeface="Prompt Light" panose="00000400000000000000" pitchFamily="2" charset="-34"/>
                <a:cs typeface="Prompt Light" panose="00000400000000000000" pitchFamily="2" charset="-34"/>
              </a:rPr>
              <a:t>สำนักงานพัฒนาการวิจัยการเกษตร </a:t>
            </a:r>
          </a:p>
          <a:p>
            <a:pPr algn="r"/>
            <a:r>
              <a:rPr lang="th-TH" sz="1000" dirty="0">
                <a:latin typeface="Prompt Light" panose="00000400000000000000" pitchFamily="2" charset="-34"/>
                <a:cs typeface="Prompt Light" panose="00000400000000000000" pitchFamily="2" charset="-34"/>
              </a:rPr>
              <a:t>(องค์การมหาชน)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E3638A9E-5B68-FEB2-1CFF-C7A18BF49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117" y="2373751"/>
            <a:ext cx="517620" cy="50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4" name="ตัวเชื่อมต่อ: หักมุม 1023">
            <a:extLst>
              <a:ext uri="{FF2B5EF4-FFF2-40B4-BE49-F238E27FC236}">
                <a16:creationId xmlns:a16="http://schemas.microsoft.com/office/drawing/2014/main" id="{57A5AEC3-BD1B-9F1C-5948-8763A69ECE2F}"/>
              </a:ext>
            </a:extLst>
          </p:cNvPr>
          <p:cNvCxnSpPr>
            <a:stCxn id="1038" idx="3"/>
            <a:endCxn id="12" idx="4"/>
          </p:cNvCxnSpPr>
          <p:nvPr/>
        </p:nvCxnSpPr>
        <p:spPr>
          <a:xfrm flipV="1">
            <a:off x="3233737" y="2372462"/>
            <a:ext cx="408250" cy="252809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0" name="Picture 16">
            <a:extLst>
              <a:ext uri="{FF2B5EF4-FFF2-40B4-BE49-F238E27FC236}">
                <a16:creationId xmlns:a16="http://schemas.microsoft.com/office/drawing/2014/main" id="{346B5C5E-8A24-B977-3183-5E09E1423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207" y="3499445"/>
            <a:ext cx="735188" cy="51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กล่องข้อความ 1024">
            <a:extLst>
              <a:ext uri="{FF2B5EF4-FFF2-40B4-BE49-F238E27FC236}">
                <a16:creationId xmlns:a16="http://schemas.microsoft.com/office/drawing/2014/main" id="{13DEF516-1B0C-4874-8C11-A5500509E78C}"/>
              </a:ext>
            </a:extLst>
          </p:cNvPr>
          <p:cNvSpPr txBox="1"/>
          <p:nvPr/>
        </p:nvSpPr>
        <p:spPr>
          <a:xfrm>
            <a:off x="180436" y="3530995"/>
            <a:ext cx="4310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1000" b="0" i="0" dirty="0">
                <a:solidFill>
                  <a:srgbClr val="212529"/>
                </a:solidFill>
                <a:effectLst/>
                <a:latin typeface="Prompt Light" panose="00000400000000000000" pitchFamily="2" charset="-34"/>
                <a:cs typeface="Prompt Light" panose="00000400000000000000" pitchFamily="2" charset="-34"/>
              </a:rPr>
              <a:t>หน่วยบริหารและจัดการทุนด้านการพัฒนากำลังคน </a:t>
            </a:r>
          </a:p>
          <a:p>
            <a:pPr algn="r"/>
            <a:r>
              <a:rPr lang="th-TH" sz="1000" b="0" i="0" dirty="0">
                <a:solidFill>
                  <a:srgbClr val="212529"/>
                </a:solidFill>
                <a:effectLst/>
                <a:latin typeface="Prompt Light" panose="00000400000000000000" pitchFamily="2" charset="-34"/>
                <a:cs typeface="Prompt Light" panose="00000400000000000000" pitchFamily="2" charset="-34"/>
              </a:rPr>
              <a:t>และทุนด้านการพัฒนาสถาบันอุดมศึกษา การวิจัยและการสร้างนวัตกรรม (</a:t>
            </a:r>
            <a:r>
              <a:rPr lang="th-TH" sz="1000" b="0" i="0" dirty="0" err="1">
                <a:solidFill>
                  <a:srgbClr val="212529"/>
                </a:solidFill>
                <a:effectLst/>
                <a:latin typeface="Prompt Light" panose="00000400000000000000" pitchFamily="2" charset="-34"/>
                <a:cs typeface="Prompt Light" panose="00000400000000000000" pitchFamily="2" charset="-34"/>
              </a:rPr>
              <a:t>บพ</a:t>
            </a:r>
            <a:r>
              <a:rPr lang="th-TH" sz="1000" b="0" i="0" dirty="0">
                <a:solidFill>
                  <a:srgbClr val="212529"/>
                </a:solidFill>
                <a:effectLst/>
                <a:latin typeface="Prompt Light" panose="00000400000000000000" pitchFamily="2" charset="-34"/>
                <a:cs typeface="Prompt Light" panose="00000400000000000000" pitchFamily="2" charset="-34"/>
              </a:rPr>
              <a:t>ค.)</a:t>
            </a:r>
            <a:endParaRPr lang="th-TH" sz="1000" dirty="0">
              <a:latin typeface="Prompt Light" panose="00000400000000000000" pitchFamily="2" charset="-34"/>
              <a:cs typeface="Prompt Light" panose="00000400000000000000" pitchFamily="2" charset="-34"/>
            </a:endParaRPr>
          </a:p>
        </p:txBody>
      </p:sp>
      <p:cxnSp>
        <p:nvCxnSpPr>
          <p:cNvPr id="1029" name="ตัวเชื่อมต่อ: หักมุม 1028">
            <a:extLst>
              <a:ext uri="{FF2B5EF4-FFF2-40B4-BE49-F238E27FC236}">
                <a16:creationId xmlns:a16="http://schemas.microsoft.com/office/drawing/2014/main" id="{E707A7D2-7431-24B5-0007-76474FC518AA}"/>
              </a:ext>
            </a:extLst>
          </p:cNvPr>
          <p:cNvCxnSpPr>
            <a:stCxn id="13" idx="4"/>
            <a:endCxn id="1040" idx="3"/>
          </p:cNvCxnSpPr>
          <p:nvPr/>
        </p:nvCxnSpPr>
        <p:spPr>
          <a:xfrm rot="5400000">
            <a:off x="5167547" y="3455994"/>
            <a:ext cx="349202" cy="257506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723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ai IACUC">
            <a:extLst>
              <a:ext uri="{FF2B5EF4-FFF2-40B4-BE49-F238E27FC236}">
                <a16:creationId xmlns:a16="http://schemas.microsoft.com/office/drawing/2014/main" id="{9FB20F86-C38F-D5FE-3347-7559B9312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08" y="735870"/>
            <a:ext cx="846795" cy="121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109F9EF0-AB22-1E14-1525-DBEC9345B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51" y="4374132"/>
            <a:ext cx="1150284" cy="58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A037EA20-BD04-2181-844F-35C80D253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34" y="5493122"/>
            <a:ext cx="916722" cy="89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ตัวเชื่อมต่อตรง 8">
            <a:extLst>
              <a:ext uri="{FF2B5EF4-FFF2-40B4-BE49-F238E27FC236}">
                <a16:creationId xmlns:a16="http://schemas.microsoft.com/office/drawing/2014/main" id="{C8978D43-DD87-0B31-1316-BD0C67B232B1}"/>
              </a:ext>
            </a:extLst>
          </p:cNvPr>
          <p:cNvCxnSpPr>
            <a:cxnSpLocks/>
          </p:cNvCxnSpPr>
          <p:nvPr/>
        </p:nvCxnSpPr>
        <p:spPr>
          <a:xfrm>
            <a:off x="2409698" y="832289"/>
            <a:ext cx="0" cy="5193419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ตาราง 9">
            <a:extLst>
              <a:ext uri="{FF2B5EF4-FFF2-40B4-BE49-F238E27FC236}">
                <a16:creationId xmlns:a16="http://schemas.microsoft.com/office/drawing/2014/main" id="{CE148C52-5CC0-4454-588F-82412577FC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451618"/>
              </p:ext>
            </p:extLst>
          </p:nvPr>
        </p:nvGraphicFramePr>
        <p:xfrm>
          <a:off x="2609985" y="237745"/>
          <a:ext cx="9386943" cy="6429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6943">
                  <a:extLst>
                    <a:ext uri="{9D8B030D-6E8A-4147-A177-3AD203B41FA5}">
                      <a16:colId xmlns:a16="http://schemas.microsoft.com/office/drawing/2014/main" val="2165450899"/>
                    </a:ext>
                  </a:extLst>
                </a:gridCol>
              </a:tblGrid>
              <a:tr h="2165072"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ทุนด้านนวัตกรรม เศรษฐกิจและการเกษตร การจัดการความรู้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การถ่ายทอดเทคโนโลยีการผลิตก๊าซชีวภาพ : ต้นแบบการผลิตก๊าซชีวภาพให้เกิดความยั่งยืนเพื่อเป็นพลังงานทดแทนและเข้าถึงได้ง่าย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การต่อยอดการเพิ่มมูลค่าทุนทางวัฒนธรรมสินค้าข้าวสายน้ำแร่แจ้ซ้อนหนึ่ง เดียวในประเทศ เพื่อการส่งเสริมนวัตกรรมชุมชนด้านการท่องเที่ยวและตลาดดิจิทัล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959907"/>
                  </a:ext>
                </a:extLst>
              </a:tr>
              <a:tr h="1535233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th-TH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การพัฒนาผลิตภัณฑ์เครื่องประดับแบบใหม่จากวัสดุเชิงประกอบผสมเศษผงหนัง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th-TH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การพัฒนาระบบควบคุมอุณหภูมิและความชื้น ด้วยระบบอัตโนมัติ (</a:t>
                      </a:r>
                      <a:r>
                        <a:rPr lang="en-US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Smart IoT) </a:t>
                      </a:r>
                      <a:endParaRPr lang="th-TH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th-TH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ในโรงอบหมูแผ่นพลังงานแสงอาทิตย์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468032"/>
                  </a:ext>
                </a:extLst>
              </a:tr>
              <a:tr h="1292714">
                <a:tc>
                  <a:txBody>
                    <a:bodyPr/>
                    <a:lstStyle/>
                    <a:p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การพัฒนาการท่องเที่ยวเชิงสร้างสรรค์โดยรถไฟบนเส้นทางยุคสมัยแห่งล้านนา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614132"/>
                  </a:ext>
                </a:extLst>
              </a:tr>
              <a:tr h="1436736">
                <a:tc>
                  <a:txBody>
                    <a:bodyPr/>
                    <a:lstStyle/>
                    <a:p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การบริหารจัดการเพื่อพัฒนา </a:t>
                      </a:r>
                      <a:r>
                        <a:rPr lang="en-US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RAINS for Upper Northern Food Valley</a:t>
                      </a:r>
                      <a:endParaRPr lang="th-TH" sz="3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201495"/>
                  </a:ext>
                </a:extLst>
              </a:tr>
            </a:tbl>
          </a:graphicData>
        </a:graphic>
      </p:graphicFrame>
      <p:pic>
        <p:nvPicPr>
          <p:cNvPr id="1026" name="Picture 2" descr="กระทรวงการอุดมศึกษา วิทยาศาสตร์ วิจัยและนวัตกรรม - วิกิพีเดีย">
            <a:extLst>
              <a:ext uri="{FF2B5EF4-FFF2-40B4-BE49-F238E27FC236}">
                <a16:creationId xmlns:a16="http://schemas.microsoft.com/office/drawing/2014/main" id="{4217FDFA-0D21-9771-4CE5-F2F80C309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87" y="2576271"/>
            <a:ext cx="865147" cy="94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C7FDBA8F-D5F1-278D-FF61-6938470011CD}"/>
              </a:ext>
            </a:extLst>
          </p:cNvPr>
          <p:cNvSpPr txBox="1"/>
          <p:nvPr/>
        </p:nvSpPr>
        <p:spPr>
          <a:xfrm rot="16200000">
            <a:off x="-2413918" y="2453956"/>
            <a:ext cx="59431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02060"/>
                </a:solidFill>
                <a:latin typeface="Chonburi" panose="00000500000000000000" pitchFamily="2" charset="-34"/>
                <a:cs typeface="Chonburi" panose="00000500000000000000" pitchFamily="2" charset="-34"/>
              </a:rPr>
              <a:t>ตัวอย่าง</a:t>
            </a:r>
          </a:p>
          <a:p>
            <a:pPr algn="ctr"/>
            <a:r>
              <a:rPr lang="th-TH" sz="3600" b="1" dirty="0">
                <a:solidFill>
                  <a:srgbClr val="002060"/>
                </a:solidFill>
                <a:latin typeface="Chonburi" panose="00000500000000000000" pitchFamily="2" charset="-34"/>
                <a:cs typeface="Chonburi" panose="00000500000000000000" pitchFamily="2" charset="-34"/>
              </a:rPr>
              <a:t>โครงการวิจัยเด่น</a:t>
            </a:r>
          </a:p>
        </p:txBody>
      </p:sp>
    </p:spTree>
    <p:extLst>
      <p:ext uri="{BB962C8B-B14F-4D97-AF65-F5344CB8AC3E}">
        <p14:creationId xmlns:p14="http://schemas.microsoft.com/office/powerpoint/2010/main" val="634107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EDB40DE7-65AB-0FC9-4480-2DD2243A08EF}"/>
              </a:ext>
            </a:extLst>
          </p:cNvPr>
          <p:cNvSpPr txBox="1"/>
          <p:nvPr/>
        </p:nvSpPr>
        <p:spPr>
          <a:xfrm rot="16200000">
            <a:off x="-2095905" y="2707711"/>
            <a:ext cx="5333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002060"/>
                </a:solidFill>
                <a:latin typeface="Chonburi" panose="00000500000000000000" pitchFamily="2" charset="-34"/>
                <a:cs typeface="Chonburi" panose="00000500000000000000" pitchFamily="2" charset="-34"/>
              </a:rPr>
              <a:t>ตัวอย่าง</a:t>
            </a:r>
          </a:p>
          <a:p>
            <a:pPr algn="ctr"/>
            <a:r>
              <a:rPr lang="th-TH" sz="3600" b="1" dirty="0">
                <a:solidFill>
                  <a:srgbClr val="002060"/>
                </a:solidFill>
                <a:latin typeface="Chonburi" panose="00000500000000000000" pitchFamily="2" charset="-34"/>
                <a:cs typeface="Chonburi" panose="00000500000000000000" pitchFamily="2" charset="-34"/>
              </a:rPr>
              <a:t>โครงการวิจัยเด่น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250B909B-A4A0-490F-5A1C-600257579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55" y="4890286"/>
            <a:ext cx="1152304" cy="55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97FC6CA1-E0EA-5815-D94A-927752536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3" b="10378"/>
          <a:stretch/>
        </p:blipFill>
        <p:spPr bwMode="auto">
          <a:xfrm>
            <a:off x="1381787" y="2762844"/>
            <a:ext cx="676348" cy="78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0A82445C-79F6-754D-DF9A-2521FEB4B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13" y="1156164"/>
            <a:ext cx="1297973" cy="91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71263AF4-B610-1DA5-9C6E-012A65B82ED5}"/>
              </a:ext>
            </a:extLst>
          </p:cNvPr>
          <p:cNvCxnSpPr>
            <a:cxnSpLocks/>
          </p:cNvCxnSpPr>
          <p:nvPr/>
        </p:nvCxnSpPr>
        <p:spPr>
          <a:xfrm>
            <a:off x="2387609" y="832290"/>
            <a:ext cx="0" cy="5193419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ตาราง 13">
            <a:extLst>
              <a:ext uri="{FF2B5EF4-FFF2-40B4-BE49-F238E27FC236}">
                <a16:creationId xmlns:a16="http://schemas.microsoft.com/office/drawing/2014/main" id="{ADB97ACD-0093-8490-189C-E81F15C7193F}"/>
              </a:ext>
            </a:extLst>
          </p:cNvPr>
          <p:cNvGraphicFramePr>
            <a:graphicFrameLocks noGrp="1"/>
          </p:cNvGraphicFramePr>
          <p:nvPr/>
        </p:nvGraphicFramePr>
        <p:xfrm>
          <a:off x="2755511" y="378922"/>
          <a:ext cx="9204837" cy="5948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04837">
                  <a:extLst>
                    <a:ext uri="{9D8B030D-6E8A-4147-A177-3AD203B41FA5}">
                      <a16:colId xmlns:a16="http://schemas.microsoft.com/office/drawing/2014/main" val="115522385"/>
                    </a:ext>
                  </a:extLst>
                </a:gridCol>
              </a:tblGrid>
              <a:tr h="1459305">
                <a:tc>
                  <a:txBody>
                    <a:bodyPr/>
                    <a:lstStyle/>
                    <a:p>
                      <a:r>
                        <a:rPr lang="th-TH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โครงการพัฒนาระบบการผลิตครูสมรรถนะของคณะครุศาสตร์มหาวิทยาลัยราชภัฏ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567946"/>
                  </a:ext>
                </a:extLst>
              </a:tr>
              <a:tr h="2349373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การยกระดับกลุ่มวิสาหกิจชุมชนเพาะและแปรรูปเห็ดจังหวัดลำปาง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การพัฒนาศักยภาพผู้สูงอายุในจังหวัดลำปางโดยการพัฒนาหลักสูตรการใช้ธุรกิจออนไลน์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th-TH" sz="2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การยกระดับและพัฒนากลุ่มวิสาหกิจชุมชนผู้ผลิตพริกลาบลำปาง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th-TH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การพัฒนาการจัดการเรียนรู้แบบนำตนเอง สำหรับโรงเรียนขยายโอกาสทางการศึกษาในจังหวัดลำปาง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469509"/>
                  </a:ext>
                </a:extLst>
              </a:tr>
              <a:tr h="2139530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th-TH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การพัฒนาและสนับสนุนพื้นที่วิจัยเชิงยุทธศาสตร์เพื่อขจัดความยากจนและสร้างโอกาสทางสังคม พื้นที่จังหวัดลำปาง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th-TH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การจัดการทุนทางวัฒนธรรมท้องถิ่นเพื่อรักษาคุณค่าสู่การยกระดับมูลค่าทางเศรษฐกิจ ของเซรามิกจังหวัดลำปาง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721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0347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DEF7FAB8-3300-FAC8-E134-79AB9F369625}"/>
              </a:ext>
            </a:extLst>
          </p:cNvPr>
          <p:cNvSpPr/>
          <p:nvPr/>
        </p:nvSpPr>
        <p:spPr>
          <a:xfrm>
            <a:off x="69011" y="1069675"/>
            <a:ext cx="12053859" cy="3766276"/>
          </a:xfrm>
          <a:prstGeom prst="rect">
            <a:avLst/>
          </a:prstGeom>
          <a:gradFill>
            <a:gsLst>
              <a:gs pos="0">
                <a:srgbClr val="FFD961"/>
              </a:gs>
              <a:gs pos="56000">
                <a:schemeClr val="accent6">
                  <a:lumMod val="20000"/>
                  <a:lumOff val="80000"/>
                </a:schemeClr>
              </a:gs>
              <a:gs pos="71000">
                <a:schemeClr val="accent6">
                  <a:lumMod val="20000"/>
                  <a:lumOff val="80000"/>
                </a:schemeClr>
              </a:gs>
              <a:gs pos="100000">
                <a:srgbClr val="92D05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9CE9D59A-BE2E-5B91-C143-251646464845}"/>
              </a:ext>
            </a:extLst>
          </p:cNvPr>
          <p:cNvSpPr txBox="1">
            <a:spLocks/>
          </p:cNvSpPr>
          <p:nvPr/>
        </p:nvSpPr>
        <p:spPr>
          <a:xfrm>
            <a:off x="2461404" y="7939"/>
            <a:ext cx="7269192" cy="8331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5400" b="1" dirty="0">
                <a:solidFill>
                  <a:schemeClr val="accent6">
                    <a:lumMod val="50000"/>
                  </a:schemeClr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ผลงานตีพิมพ์ ปี 2563 - 2565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graphicFrame>
        <p:nvGraphicFramePr>
          <p:cNvPr id="4" name="ตาราง 3">
            <a:extLst>
              <a:ext uri="{FF2B5EF4-FFF2-40B4-BE49-F238E27FC236}">
                <a16:creationId xmlns:a16="http://schemas.microsoft.com/office/drawing/2014/main" id="{81C2C60E-E811-9062-3755-BE767959BB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1080"/>
              </p:ext>
            </p:extLst>
          </p:nvPr>
        </p:nvGraphicFramePr>
        <p:xfrm>
          <a:off x="283603" y="1294350"/>
          <a:ext cx="11624794" cy="3312996"/>
        </p:xfrm>
        <a:graphic>
          <a:graphicData uri="http://schemas.openxmlformats.org/drawingml/2006/table">
            <a:tbl>
              <a:tblPr/>
              <a:tblGrid>
                <a:gridCol w="2925064">
                  <a:extLst>
                    <a:ext uri="{9D8B030D-6E8A-4147-A177-3AD203B41FA5}">
                      <a16:colId xmlns:a16="http://schemas.microsoft.com/office/drawing/2014/main" val="2627569416"/>
                    </a:ext>
                  </a:extLst>
                </a:gridCol>
                <a:gridCol w="1449955">
                  <a:extLst>
                    <a:ext uri="{9D8B030D-6E8A-4147-A177-3AD203B41FA5}">
                      <a16:colId xmlns:a16="http://schemas.microsoft.com/office/drawing/2014/main" val="2651819209"/>
                    </a:ext>
                  </a:extLst>
                </a:gridCol>
                <a:gridCol w="1449955">
                  <a:extLst>
                    <a:ext uri="{9D8B030D-6E8A-4147-A177-3AD203B41FA5}">
                      <a16:colId xmlns:a16="http://schemas.microsoft.com/office/drawing/2014/main" val="1350142617"/>
                    </a:ext>
                  </a:extLst>
                </a:gridCol>
                <a:gridCol w="1449955">
                  <a:extLst>
                    <a:ext uri="{9D8B030D-6E8A-4147-A177-3AD203B41FA5}">
                      <a16:colId xmlns:a16="http://schemas.microsoft.com/office/drawing/2014/main" val="4069078276"/>
                    </a:ext>
                  </a:extLst>
                </a:gridCol>
                <a:gridCol w="1449955">
                  <a:extLst>
                    <a:ext uri="{9D8B030D-6E8A-4147-A177-3AD203B41FA5}">
                      <a16:colId xmlns:a16="http://schemas.microsoft.com/office/drawing/2014/main" val="239206172"/>
                    </a:ext>
                  </a:extLst>
                </a:gridCol>
                <a:gridCol w="1449955">
                  <a:extLst>
                    <a:ext uri="{9D8B030D-6E8A-4147-A177-3AD203B41FA5}">
                      <a16:colId xmlns:a16="http://schemas.microsoft.com/office/drawing/2014/main" val="2428407960"/>
                    </a:ext>
                  </a:extLst>
                </a:gridCol>
                <a:gridCol w="1449955">
                  <a:extLst>
                    <a:ext uri="{9D8B030D-6E8A-4147-A177-3AD203B41FA5}">
                      <a16:colId xmlns:a16="http://schemas.microsoft.com/office/drawing/2014/main" val="3170155723"/>
                    </a:ext>
                  </a:extLst>
                </a:gridCol>
              </a:tblGrid>
              <a:tr h="445932"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คณะ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วารสารวิชาการ ปี 2563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วารสารวิชาการ ปี 2564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วารสารวิชาการ ปี 2565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414863"/>
                  </a:ext>
                </a:extLst>
              </a:tr>
              <a:tr h="395336">
                <a:tc vMerge="1">
                  <a:txBody>
                    <a:bodyPr/>
                    <a:lstStyle/>
                    <a:p>
                      <a:pPr rtl="0" fontAlgn="b"/>
                      <a:r>
                        <a:rPr lang="th-TH" sz="1600" dirty="0">
                          <a:latin typeface="Prompt Light" panose="00000400000000000000" pitchFamily="2" charset="-34"/>
                          <a:cs typeface="Prompt Light" panose="00000400000000000000" pitchFamily="2" charset="-34"/>
                        </a:rPr>
                        <a:t>คณะ</a:t>
                      </a:r>
                    </a:p>
                  </a:txBody>
                  <a:tcPr marL="18599" marR="18599" marT="12399" marB="12399" anchor="b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B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900" dirty="0">
                          <a:solidFill>
                            <a:schemeClr val="bg1"/>
                          </a:solidFill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ระดับชาติ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9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ระดับนานาชาติ</a:t>
                      </a:r>
                    </a:p>
                  </a:txBody>
                  <a:tcPr marL="24799" marR="24799" marT="16532" marB="16532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900" dirty="0">
                          <a:solidFill>
                            <a:schemeClr val="bg1"/>
                          </a:solidFill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ระดับชาติ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9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ระดับนานาชาติ</a:t>
                      </a:r>
                    </a:p>
                  </a:txBody>
                  <a:tcPr marL="24799" marR="24799" marT="16532" marB="16532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900" dirty="0">
                          <a:solidFill>
                            <a:schemeClr val="bg1"/>
                          </a:solidFill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ระดับชาติ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9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ระดับนานาชาติ</a:t>
                      </a:r>
                    </a:p>
                  </a:txBody>
                  <a:tcPr marL="0" marR="0" marT="16532" marB="16532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2208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คณะวิทยาศาสตร์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10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18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18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11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36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15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479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คณะเทคโนโลยีการเกษตร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6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th-TH" sz="2100" dirty="0">
                        <a:latin typeface="FC Minimal" panose="020B0500040200020003" pitchFamily="34" charset="-34"/>
                        <a:cs typeface="FC Minimal" panose="020B0500040200020003" pitchFamily="34" charset="-34"/>
                      </a:endParaRPr>
                    </a:p>
                  </a:txBody>
                  <a:tcPr marL="24799" marR="24799" marT="16532" marB="16532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10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6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10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9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1594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คณะเทคโนโลยีอุตสาหกรรม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4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1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4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5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5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4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120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คณะครุศาสตร์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15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th-TH" sz="2100" dirty="0">
                        <a:latin typeface="FC Minimal" panose="020B0500040200020003" pitchFamily="34" charset="-34"/>
                        <a:cs typeface="FC Minimal" panose="020B0500040200020003" pitchFamily="34" charset="-34"/>
                      </a:endParaRPr>
                    </a:p>
                  </a:txBody>
                  <a:tcPr marL="24799" marR="24799" marT="16532" marB="16532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34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th-TH" sz="2100" dirty="0">
                        <a:latin typeface="FC Minimal" panose="020B0500040200020003" pitchFamily="34" charset="-34"/>
                        <a:cs typeface="FC Minimal" panose="020B0500040200020003" pitchFamily="34" charset="-34"/>
                      </a:endParaRPr>
                    </a:p>
                  </a:txBody>
                  <a:tcPr marL="24799" marR="24799" marT="16532" marB="16532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34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4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7262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คณะวิทยาการจัดการ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39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4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42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3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46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1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195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คณะมนุษยศาสตร์และสังคมศาสตร์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22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th-TH" sz="2100" dirty="0">
                        <a:latin typeface="FC Minimal" panose="020B0500040200020003" pitchFamily="34" charset="-34"/>
                        <a:cs typeface="FC Minimal" panose="020B0500040200020003" pitchFamily="34" charset="-34"/>
                      </a:endParaRPr>
                    </a:p>
                  </a:txBody>
                  <a:tcPr marL="24799" marR="24799" marT="16532" marB="16532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34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5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34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5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018835"/>
                  </a:ext>
                </a:extLst>
              </a:tr>
              <a:tr h="212800">
                <a:tc>
                  <a:txBody>
                    <a:bodyPr/>
                    <a:lstStyle/>
                    <a:p>
                      <a:pPr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คณะพยาบาลศาสตร์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th-TH" sz="2100" dirty="0">
                        <a:latin typeface="FC Minimal" panose="020B0500040200020003" pitchFamily="34" charset="-34"/>
                        <a:cs typeface="FC Minimal" panose="020B0500040200020003" pitchFamily="34" charset="-34"/>
                      </a:endParaRPr>
                    </a:p>
                  </a:txBody>
                  <a:tcPr marL="24799" marR="24799" marT="16532" marB="16532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th-TH" sz="2100" dirty="0">
                        <a:latin typeface="FC Minimal" panose="020B0500040200020003" pitchFamily="34" charset="-34"/>
                        <a:cs typeface="FC Minimal" panose="020B0500040200020003" pitchFamily="34" charset="-34"/>
                      </a:endParaRPr>
                    </a:p>
                  </a:txBody>
                  <a:tcPr marL="24799" marR="24799" marT="16532" marB="16532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th-TH" sz="2100" dirty="0">
                        <a:latin typeface="FC Minimal" panose="020B0500040200020003" pitchFamily="34" charset="-34"/>
                        <a:cs typeface="FC Minimal" panose="020B0500040200020003" pitchFamily="34" charset="-34"/>
                      </a:endParaRPr>
                    </a:p>
                  </a:txBody>
                  <a:tcPr marL="24799" marR="24799" marT="16532" marB="16532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th-TH" sz="2100" dirty="0">
                        <a:latin typeface="FC Minimal" panose="020B0500040200020003" pitchFamily="34" charset="-34"/>
                        <a:cs typeface="FC Minimal" panose="020B0500040200020003" pitchFamily="34" charset="-34"/>
                      </a:endParaRPr>
                    </a:p>
                  </a:txBody>
                  <a:tcPr marL="24799" marR="24799" marT="16532" marB="16532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4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100" dirty="0">
                          <a:latin typeface="FC Minimal" panose="020B0500040200020003" pitchFamily="34" charset="-34"/>
                          <a:cs typeface="FC Minimal" panose="020B0500040200020003" pitchFamily="34" charset="-34"/>
                        </a:rPr>
                        <a:t>0</a:t>
                      </a:r>
                    </a:p>
                  </a:txBody>
                  <a:tcPr marL="24799" marR="24799" marT="16532" marB="16532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1881186"/>
                  </a:ext>
                </a:extLst>
              </a:tr>
            </a:tbl>
          </a:graphicData>
        </a:graphic>
      </p:graphicFrame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11348797-105E-B5A9-B682-CE4BB5737079}"/>
              </a:ext>
            </a:extLst>
          </p:cNvPr>
          <p:cNvSpPr/>
          <p:nvPr/>
        </p:nvSpPr>
        <p:spPr>
          <a:xfrm>
            <a:off x="0" y="0"/>
            <a:ext cx="2461404" cy="8410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E7B96D18-E096-6C2F-E900-4450A4020450}"/>
              </a:ext>
            </a:extLst>
          </p:cNvPr>
          <p:cNvSpPr/>
          <p:nvPr/>
        </p:nvSpPr>
        <p:spPr>
          <a:xfrm>
            <a:off x="9730596" y="0"/>
            <a:ext cx="2461404" cy="8410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38A2FD0E-4D1D-0165-3FA5-D21FB53CAF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524" b="17263"/>
          <a:stretch/>
        </p:blipFill>
        <p:spPr>
          <a:xfrm>
            <a:off x="69010" y="4932362"/>
            <a:ext cx="12053859" cy="182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33150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ver and End Slide Master">
  <a:themeElements>
    <a:clrScheme name="ALLPPT-12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0D23F"/>
      </a:accent1>
      <a:accent2>
        <a:srgbClr val="F79465"/>
      </a:accent2>
      <a:accent3>
        <a:srgbClr val="ED3B55"/>
      </a:accent3>
      <a:accent4>
        <a:srgbClr val="54CBA0"/>
      </a:accent4>
      <a:accent5>
        <a:srgbClr val="78AAE1"/>
      </a:accent5>
      <a:accent6>
        <a:srgbClr val="77DBE1"/>
      </a:accent6>
      <a:hlink>
        <a:srgbClr val="FFFFFF"/>
      </a:hlink>
      <a:folHlink>
        <a:srgbClr val="800080"/>
      </a:folHlink>
    </a:clrScheme>
    <a:fontScheme name="ALLPPT PONTS">
      <a:majorFont>
        <a:latin typeface="Arial"/>
        <a:ea typeface="Malgun Gothic"/>
        <a:cs typeface=""/>
      </a:majorFont>
      <a:minorFont>
        <a:latin typeface="Arial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1372</TotalTime>
  <Words>1663</Words>
  <Application>Microsoft Office PowerPoint</Application>
  <PresentationFormat>แบบจอกว้าง</PresentationFormat>
  <Paragraphs>277</Paragraphs>
  <Slides>16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14</vt:i4>
      </vt:variant>
      <vt:variant>
        <vt:lpstr>ธีม</vt:lpstr>
      </vt:variant>
      <vt:variant>
        <vt:i4>2</vt:i4>
      </vt:variant>
      <vt:variant>
        <vt:lpstr>ชื่อเรื่องสไลด์</vt:lpstr>
      </vt:variant>
      <vt:variant>
        <vt:i4>16</vt:i4>
      </vt:variant>
    </vt:vector>
  </HeadingPairs>
  <TitlesOfParts>
    <vt:vector size="32" baseType="lpstr">
      <vt:lpstr>Calibri</vt:lpstr>
      <vt:lpstr>Prompt Bold</vt:lpstr>
      <vt:lpstr>Calibri Light</vt:lpstr>
      <vt:lpstr>Prompt</vt:lpstr>
      <vt:lpstr>FC Ekaluck</vt:lpstr>
      <vt:lpstr>FC Minimal</vt:lpstr>
      <vt:lpstr>JasmineUPC</vt:lpstr>
      <vt:lpstr>Prompt ExtraBold</vt:lpstr>
      <vt:lpstr>TH SarabunPSK</vt:lpstr>
      <vt:lpstr>Arial</vt:lpstr>
      <vt:lpstr>Chonburi</vt:lpstr>
      <vt:lpstr>Prompt Light</vt:lpstr>
      <vt:lpstr>High Tower Text</vt:lpstr>
      <vt:lpstr>Wingdings</vt:lpstr>
      <vt:lpstr>ธีมของ Office</vt:lpstr>
      <vt:lpstr>Cover and End Slide Master</vt:lpstr>
      <vt:lpstr>งานนำเสนอ PowerPoint</vt:lpstr>
      <vt:lpstr>กรอบนโยบายและยุทธศาสตร์การอุดมศึกษา วิทยาศาสตร์ วิจัย และนวัตกรรม พ.ศ. 2566-2570</vt:lpstr>
      <vt:lpstr>งบประมาณสนับสนุนทุนวิจัย ภายใน ภายนอก  ปีงบประมาณ 2563-2566</vt:lpstr>
      <vt:lpstr>งบประมาณสนับสนุนทุนวิจัย ภายนอก  ปีงบประมาณ 2563-2566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5. คลินิกวิจัย</vt:lpstr>
      <vt:lpstr>การดำเนินงานด้านต่างประเทศ</vt:lpstr>
      <vt:lpstr>งานนำเสนอ PowerPoint</vt:lpstr>
      <vt:lpstr>นักศึกษานานาชาติ รวมทุกชั้นปี (ปีการศึกษา 2566)</vt:lpstr>
      <vt:lpstr>แนวทางการขับเคลื่อนงานวิชาการต่างประเทศ ปี 2567</vt:lpstr>
      <vt:lpstr>งานนำเสนอ PowerPoint</vt:lpstr>
    </vt:vector>
  </TitlesOfParts>
  <Company>Lampang Rajabhat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นายลิขิต  ศิริ</dc:creator>
  <cp:lastModifiedBy>wilailux promsen</cp:lastModifiedBy>
  <cp:revision>93</cp:revision>
  <cp:lastPrinted>2024-04-25T05:56:48Z</cp:lastPrinted>
  <dcterms:created xsi:type="dcterms:W3CDTF">2023-10-18T04:41:32Z</dcterms:created>
  <dcterms:modified xsi:type="dcterms:W3CDTF">2024-05-01T03:36:19Z</dcterms:modified>
</cp:coreProperties>
</file>